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sldIdLst>
    <p:sldId id="264" r:id="rId5"/>
    <p:sldId id="265" r:id="rId6"/>
    <p:sldId id="266" r:id="rId7"/>
    <p:sldId id="267" r:id="rId8"/>
    <p:sldId id="269" r:id="rId9"/>
    <p:sldId id="268" r:id="rId10"/>
    <p:sldId id="270" r:id="rId11"/>
  </p:sldIdLst>
  <p:sldSz cx="10688638" cy="7562850"/>
  <p:notesSz cx="6797675" cy="9926638"/>
  <p:defaultTextStyle>
    <a:defPPr>
      <a:defRPr lang="fr-FR"/>
    </a:defPPr>
    <a:lvl1pPr marL="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000000"/>
    <a:srgbClr val="F69C42"/>
    <a:srgbClr val="DE4A7A"/>
    <a:srgbClr val="85C03B"/>
    <a:srgbClr val="2E9AD4"/>
    <a:srgbClr val="DC396E"/>
    <a:srgbClr val="2897D5"/>
    <a:srgbClr val="F39200"/>
    <a:srgbClr val="95C1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B89428-75E4-4168-832D-B7F4F295C6EE}" v="10" dt="2026-02-05T08:18:23.4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78" y="58"/>
      </p:cViewPr>
      <p:guideLst>
        <p:guide orient="horz" pos="2382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non SZWED" userId="7ae367ee-64d2-4e7b-8b74-705c468e800a" providerId="ADAL" clId="{2281C3C1-9B6F-4A93-A381-E0885828FC92}"/>
    <pc:docChg chg="modSld">
      <pc:chgData name="Ninon SZWED" userId="7ae367ee-64d2-4e7b-8b74-705c468e800a" providerId="ADAL" clId="{2281C3C1-9B6F-4A93-A381-E0885828FC92}" dt="2026-02-05T08:18:23.497" v="34"/>
      <pc:docMkLst>
        <pc:docMk/>
      </pc:docMkLst>
      <pc:sldChg chg="modSp mod">
        <pc:chgData name="Ninon SZWED" userId="7ae367ee-64d2-4e7b-8b74-705c468e800a" providerId="ADAL" clId="{2281C3C1-9B6F-4A93-A381-E0885828FC92}" dt="2026-02-05T08:14:26.451" v="24" actId="20577"/>
        <pc:sldMkLst>
          <pc:docMk/>
          <pc:sldMk cId="2781484003" sldId="266"/>
        </pc:sldMkLst>
        <pc:spChg chg="mod">
          <ac:chgData name="Ninon SZWED" userId="7ae367ee-64d2-4e7b-8b74-705c468e800a" providerId="ADAL" clId="{2281C3C1-9B6F-4A93-A381-E0885828FC92}" dt="2026-02-05T08:14:26.451" v="24" actId="20577"/>
          <ac:spMkLst>
            <pc:docMk/>
            <pc:sldMk cId="2781484003" sldId="266"/>
            <ac:spMk id="4" creationId="{810E1F28-52F7-4285-7823-B545A5682E83}"/>
          </ac:spMkLst>
        </pc:spChg>
      </pc:sldChg>
      <pc:sldChg chg="modSp">
        <pc:chgData name="Ninon SZWED" userId="7ae367ee-64d2-4e7b-8b74-705c468e800a" providerId="ADAL" clId="{2281C3C1-9B6F-4A93-A381-E0885828FC92}" dt="2026-02-05T08:18:23.497" v="34"/>
        <pc:sldMkLst>
          <pc:docMk/>
          <pc:sldMk cId="474060796" sldId="268"/>
        </pc:sldMkLst>
        <pc:graphicFrameChg chg="mod">
          <ac:chgData name="Ninon SZWED" userId="7ae367ee-64d2-4e7b-8b74-705c468e800a" providerId="ADAL" clId="{2281C3C1-9B6F-4A93-A381-E0885828FC92}" dt="2026-02-05T08:18:23.497" v="34"/>
          <ac:graphicFrameMkLst>
            <pc:docMk/>
            <pc:sldMk cId="474060796" sldId="268"/>
            <ac:graphicFrameMk id="7" creationId="{6E8C9E76-7ED8-EC1D-2759-3C9F1F08C7D1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555F38-4A7C-4951-9773-4AFEA20E5584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031875" y="1241425"/>
            <a:ext cx="47339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53174E-338F-40A8-BA45-547A54CA55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3406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53174E-338F-40A8-BA45-547A54CA556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7492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07606-79FF-DCC7-53AA-40209BAC6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34B8B5C-9B9A-0EA5-7E0A-3AFEFD688E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889E47D-E828-19CC-F00F-AA17B6C719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7AD58AC-D9D5-1AB9-A49C-3970969E4D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53174E-338F-40A8-BA45-547A54CA5566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8858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3A07B-D454-F063-2463-59BA370E7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678BDC6-2567-55C6-CC56-C95D4CFB31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96A08F6-DCF6-FF7F-B4F7-9E31577F31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D9B331A-00FA-883E-28C5-4993C8EAF0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53174E-338F-40A8-BA45-547A54CA5566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6596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48749-DB3A-B793-B554-8B5F67BDF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5499244-0E0E-6AB4-824F-C0702B71BC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9CB2A7E-E1EB-2409-C19F-270F4439A4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4B051E-395B-B6C0-73A6-ED68002AEB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53174E-338F-40A8-BA45-547A54CA5566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0679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EB3BE-F12F-5C39-EA7C-A4E16AF72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79EB10B-4388-0E79-7977-B3BC3760F2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EA0669A-11E7-8781-1FEA-DEDDD7C4FA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704C447-CC1C-129F-BCE1-C386CD74FF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53174E-338F-40A8-BA45-547A54CA5566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980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E7042-F2AA-9B5D-D9A2-4EEFD4E69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949D3BB-28E0-6A43-6218-80BD2F3C87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DA1345F-735E-611E-8B43-04AC0F4D1F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42FCB6-917F-6637-F255-E6EE4F7BC9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53174E-338F-40A8-BA45-547A54CA5566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7330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B22C4-4966-53D6-0E83-AE852AB8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5F568E6-724B-6023-D306-5B4C3D320A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F3D75DA-CAE0-D44B-4CE3-AC9CFAFD8D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CD58C1E-AC51-1528-12CB-76636591EA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53174E-338F-40A8-BA45-547A54CA5566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5673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01648" y="2349386"/>
            <a:ext cx="9085342" cy="1621111"/>
          </a:xfrm>
          <a:prstGeom prst="rect">
            <a:avLst/>
          </a:prstGeom>
        </p:spPr>
        <p:txBody>
          <a:bodyPr lIns="104287" tIns="52144" rIns="104287" bIns="52144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03296" y="4285615"/>
            <a:ext cx="7482047" cy="1932728"/>
          </a:xfrm>
          <a:prstGeom prst="rect">
            <a:avLst/>
          </a:prstGeom>
        </p:spPr>
        <p:txBody>
          <a:bodyPr lIns="104287" tIns="52144" rIns="104287" bIns="5214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4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57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8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1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fld id="{49E53CA6-F7B3-BD4A-BDB7-6E00938D163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660190" y="7009642"/>
            <a:ext cx="2494016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fld id="{3B62A47D-C235-3540-AD48-147B793D06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8576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4432" y="302865"/>
            <a:ext cx="9619774" cy="1260475"/>
          </a:xfrm>
          <a:prstGeom prst="rect">
            <a:avLst/>
          </a:prstGeom>
        </p:spPr>
        <p:txBody>
          <a:bodyPr lIns="104287" tIns="52144" rIns="104287" bIns="52144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34432" y="1764666"/>
            <a:ext cx="9619774" cy="4991131"/>
          </a:xfrm>
          <a:prstGeom prst="rect">
            <a:avLst/>
          </a:prstGeom>
        </p:spPr>
        <p:txBody>
          <a:bodyPr vert="eaVert" lIns="104287" tIns="52144" rIns="104287" bIns="52144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fld id="{49E53CA6-F7B3-BD4A-BDB7-6E00938D163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660190" y="7009642"/>
            <a:ext cx="2494016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fld id="{3B62A47D-C235-3540-AD48-147B793D06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5377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749262" y="302865"/>
            <a:ext cx="2404944" cy="6452932"/>
          </a:xfrm>
          <a:prstGeom prst="rect">
            <a:avLst/>
          </a:prstGeom>
        </p:spPr>
        <p:txBody>
          <a:bodyPr vert="eaVert" lIns="104287" tIns="52144" rIns="104287" bIns="52144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34432" y="302865"/>
            <a:ext cx="7036687" cy="6452932"/>
          </a:xfrm>
          <a:prstGeom prst="rect">
            <a:avLst/>
          </a:prstGeom>
        </p:spPr>
        <p:txBody>
          <a:bodyPr vert="eaVert" lIns="104287" tIns="52144" rIns="104287" bIns="52144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fld id="{49E53CA6-F7B3-BD4A-BDB7-6E00938D163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660190" y="7009642"/>
            <a:ext cx="2494016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fld id="{3B62A47D-C235-3540-AD48-147B793D06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3259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4432" y="302865"/>
            <a:ext cx="9619774" cy="1260475"/>
          </a:xfrm>
          <a:prstGeom prst="rect">
            <a:avLst/>
          </a:prstGeom>
        </p:spPr>
        <p:txBody>
          <a:bodyPr lIns="104287" tIns="52144" rIns="104287" bIns="52144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4432" y="1764666"/>
            <a:ext cx="9619774" cy="4991131"/>
          </a:xfrm>
          <a:prstGeom prst="rect">
            <a:avLst/>
          </a:prstGeom>
        </p:spPr>
        <p:txBody>
          <a:bodyPr lIns="104287" tIns="52144" rIns="104287" bIns="52144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fld id="{49E53CA6-F7B3-BD4A-BDB7-6E00938D163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660190" y="7009642"/>
            <a:ext cx="2494016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fld id="{3B62A47D-C235-3540-AD48-147B793D06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1337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4329" y="4859832"/>
            <a:ext cx="9085342" cy="1502066"/>
          </a:xfrm>
          <a:prstGeom prst="rect">
            <a:avLst/>
          </a:prstGeom>
        </p:spPr>
        <p:txBody>
          <a:bodyPr lIns="104287" tIns="52144" rIns="104287" bIns="52144" anchor="t"/>
          <a:lstStyle>
            <a:lvl1pPr algn="l">
              <a:defRPr sz="46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4329" y="3205459"/>
            <a:ext cx="9085342" cy="1654373"/>
          </a:xfrm>
          <a:prstGeom prst="rect">
            <a:avLst/>
          </a:prstGeom>
        </p:spPr>
        <p:txBody>
          <a:bodyPr lIns="104287" tIns="52144" rIns="104287" bIns="52144"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4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87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3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57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1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86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05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14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fld id="{49E53CA6-F7B3-BD4A-BDB7-6E00938D163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660190" y="7009642"/>
            <a:ext cx="2494016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fld id="{3B62A47D-C235-3540-AD48-147B793D06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6380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4432" y="302865"/>
            <a:ext cx="9619774" cy="1260475"/>
          </a:xfrm>
          <a:prstGeom prst="rect">
            <a:avLst/>
          </a:prstGeom>
        </p:spPr>
        <p:txBody>
          <a:bodyPr lIns="104287" tIns="52144" rIns="104287" bIns="52144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34432" y="1764666"/>
            <a:ext cx="4720815" cy="4991131"/>
          </a:xfrm>
          <a:prstGeom prst="rect">
            <a:avLst/>
          </a:prstGeom>
        </p:spPr>
        <p:txBody>
          <a:bodyPr lIns="104287" tIns="52144" rIns="104287" bIns="52144"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33391" y="1764666"/>
            <a:ext cx="4720815" cy="4991131"/>
          </a:xfrm>
          <a:prstGeom prst="rect">
            <a:avLst/>
          </a:prstGeom>
        </p:spPr>
        <p:txBody>
          <a:bodyPr lIns="104287" tIns="52144" rIns="104287" bIns="52144"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fld id="{49E53CA6-F7B3-BD4A-BDB7-6E00938D163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660190" y="7009642"/>
            <a:ext cx="2494016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fld id="{3B62A47D-C235-3540-AD48-147B793D06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5409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4432" y="302865"/>
            <a:ext cx="9619774" cy="1260475"/>
          </a:xfrm>
          <a:prstGeom prst="rect">
            <a:avLst/>
          </a:prstGeom>
        </p:spPr>
        <p:txBody>
          <a:bodyPr lIns="104287" tIns="52144" rIns="104287" bIns="52144"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4432" y="1692889"/>
            <a:ext cx="4722671" cy="705515"/>
          </a:xfrm>
          <a:prstGeom prst="rect">
            <a:avLst/>
          </a:prstGeom>
        </p:spPr>
        <p:txBody>
          <a:bodyPr lIns="104287" tIns="52144" rIns="104287" bIns="52144" anchor="b"/>
          <a:lstStyle>
            <a:lvl1pPr marL="0" indent="0">
              <a:buNone/>
              <a:defRPr sz="2700" b="1"/>
            </a:lvl1pPr>
            <a:lvl2pPr marL="521437" indent="0">
              <a:buNone/>
              <a:defRPr sz="2300" b="1"/>
            </a:lvl2pPr>
            <a:lvl3pPr marL="1042873" indent="0">
              <a:buNone/>
              <a:defRPr sz="2100" b="1"/>
            </a:lvl3pPr>
            <a:lvl4pPr marL="1564310" indent="0">
              <a:buNone/>
              <a:defRPr sz="1800" b="1"/>
            </a:lvl4pPr>
            <a:lvl5pPr marL="2085746" indent="0">
              <a:buNone/>
              <a:defRPr sz="1800" b="1"/>
            </a:lvl5pPr>
            <a:lvl6pPr marL="2607183" indent="0">
              <a:buNone/>
              <a:defRPr sz="1800" b="1"/>
            </a:lvl6pPr>
            <a:lvl7pPr marL="3128620" indent="0">
              <a:buNone/>
              <a:defRPr sz="1800" b="1"/>
            </a:lvl7pPr>
            <a:lvl8pPr marL="3650056" indent="0">
              <a:buNone/>
              <a:defRPr sz="1800" b="1"/>
            </a:lvl8pPr>
            <a:lvl9pPr marL="4171493" indent="0">
              <a:buNone/>
              <a:defRPr sz="18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34432" y="2398404"/>
            <a:ext cx="4722671" cy="4357393"/>
          </a:xfrm>
          <a:prstGeom prst="rect">
            <a:avLst/>
          </a:prstGeom>
        </p:spPr>
        <p:txBody>
          <a:bodyPr lIns="104287" tIns="52144" rIns="104287" bIns="52144"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29680" y="1692889"/>
            <a:ext cx="4724526" cy="705515"/>
          </a:xfrm>
          <a:prstGeom prst="rect">
            <a:avLst/>
          </a:prstGeom>
        </p:spPr>
        <p:txBody>
          <a:bodyPr lIns="104287" tIns="52144" rIns="104287" bIns="52144" anchor="b"/>
          <a:lstStyle>
            <a:lvl1pPr marL="0" indent="0">
              <a:buNone/>
              <a:defRPr sz="2700" b="1"/>
            </a:lvl1pPr>
            <a:lvl2pPr marL="521437" indent="0">
              <a:buNone/>
              <a:defRPr sz="2300" b="1"/>
            </a:lvl2pPr>
            <a:lvl3pPr marL="1042873" indent="0">
              <a:buNone/>
              <a:defRPr sz="2100" b="1"/>
            </a:lvl3pPr>
            <a:lvl4pPr marL="1564310" indent="0">
              <a:buNone/>
              <a:defRPr sz="1800" b="1"/>
            </a:lvl4pPr>
            <a:lvl5pPr marL="2085746" indent="0">
              <a:buNone/>
              <a:defRPr sz="1800" b="1"/>
            </a:lvl5pPr>
            <a:lvl6pPr marL="2607183" indent="0">
              <a:buNone/>
              <a:defRPr sz="1800" b="1"/>
            </a:lvl6pPr>
            <a:lvl7pPr marL="3128620" indent="0">
              <a:buNone/>
              <a:defRPr sz="1800" b="1"/>
            </a:lvl7pPr>
            <a:lvl8pPr marL="3650056" indent="0">
              <a:buNone/>
              <a:defRPr sz="1800" b="1"/>
            </a:lvl8pPr>
            <a:lvl9pPr marL="4171493" indent="0">
              <a:buNone/>
              <a:defRPr sz="18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429680" y="2398404"/>
            <a:ext cx="4724526" cy="4357393"/>
          </a:xfrm>
          <a:prstGeom prst="rect">
            <a:avLst/>
          </a:prstGeom>
        </p:spPr>
        <p:txBody>
          <a:bodyPr lIns="104287" tIns="52144" rIns="104287" bIns="52144"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fld id="{49E53CA6-F7B3-BD4A-BDB7-6E00938D163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660190" y="7009642"/>
            <a:ext cx="2494016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fld id="{3B62A47D-C235-3540-AD48-147B793D06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2839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4432" y="302865"/>
            <a:ext cx="9619774" cy="1260475"/>
          </a:xfrm>
          <a:prstGeom prst="rect">
            <a:avLst/>
          </a:prstGeom>
        </p:spPr>
        <p:txBody>
          <a:bodyPr lIns="104287" tIns="52144" rIns="104287" bIns="52144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fld id="{49E53CA6-F7B3-BD4A-BDB7-6E00938D163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7660190" y="7009642"/>
            <a:ext cx="2494016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fld id="{3B62A47D-C235-3540-AD48-147B793D06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7697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fld id="{49E53CA6-F7B3-BD4A-BDB7-6E00938D163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660190" y="7009642"/>
            <a:ext cx="2494016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fld id="{3B62A47D-C235-3540-AD48-147B793D06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1368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4433" y="301113"/>
            <a:ext cx="3516488" cy="1281483"/>
          </a:xfrm>
          <a:prstGeom prst="rect">
            <a:avLst/>
          </a:prstGeom>
        </p:spPr>
        <p:txBody>
          <a:bodyPr lIns="104287" tIns="52144" rIns="104287" bIns="52144" anchor="b"/>
          <a:lstStyle>
            <a:lvl1pPr algn="l">
              <a:defRPr sz="23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178960" y="301114"/>
            <a:ext cx="5975246" cy="6454683"/>
          </a:xfrm>
          <a:prstGeom prst="rect">
            <a:avLst/>
          </a:prstGeom>
        </p:spPr>
        <p:txBody>
          <a:bodyPr lIns="104287" tIns="52144" rIns="104287" bIns="52144"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34433" y="1582597"/>
            <a:ext cx="3516488" cy="5173200"/>
          </a:xfrm>
          <a:prstGeom prst="rect">
            <a:avLst/>
          </a:prstGeom>
        </p:spPr>
        <p:txBody>
          <a:bodyPr lIns="104287" tIns="52144" rIns="104287" bIns="52144"/>
          <a:lstStyle>
            <a:lvl1pPr marL="0" indent="0">
              <a:buNone/>
              <a:defRPr sz="1600"/>
            </a:lvl1pPr>
            <a:lvl2pPr marL="521437" indent="0">
              <a:buNone/>
              <a:defRPr sz="1400"/>
            </a:lvl2pPr>
            <a:lvl3pPr marL="1042873" indent="0">
              <a:buNone/>
              <a:defRPr sz="1100"/>
            </a:lvl3pPr>
            <a:lvl4pPr marL="1564310" indent="0">
              <a:buNone/>
              <a:defRPr sz="1000"/>
            </a:lvl4pPr>
            <a:lvl5pPr marL="2085746" indent="0">
              <a:buNone/>
              <a:defRPr sz="1000"/>
            </a:lvl5pPr>
            <a:lvl6pPr marL="2607183" indent="0">
              <a:buNone/>
              <a:defRPr sz="1000"/>
            </a:lvl6pPr>
            <a:lvl7pPr marL="3128620" indent="0">
              <a:buNone/>
              <a:defRPr sz="1000"/>
            </a:lvl7pPr>
            <a:lvl8pPr marL="3650056" indent="0">
              <a:buNone/>
              <a:defRPr sz="1000"/>
            </a:lvl8pPr>
            <a:lvl9pPr marL="417149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fld id="{49E53CA6-F7B3-BD4A-BDB7-6E00938D163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660190" y="7009642"/>
            <a:ext cx="2494016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fld id="{3B62A47D-C235-3540-AD48-147B793D06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628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95048" y="5293995"/>
            <a:ext cx="6413183" cy="624986"/>
          </a:xfrm>
          <a:prstGeom prst="rect">
            <a:avLst/>
          </a:prstGeom>
        </p:spPr>
        <p:txBody>
          <a:bodyPr lIns="104287" tIns="52144" rIns="104287" bIns="52144" anchor="b"/>
          <a:lstStyle>
            <a:lvl1pPr algn="l">
              <a:defRPr sz="23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095048" y="675755"/>
            <a:ext cx="6413183" cy="4537710"/>
          </a:xfrm>
          <a:prstGeom prst="rect">
            <a:avLst/>
          </a:prstGeom>
        </p:spPr>
        <p:txBody>
          <a:bodyPr lIns="104287" tIns="52144" rIns="104287" bIns="52144"/>
          <a:lstStyle>
            <a:lvl1pPr marL="0" indent="0">
              <a:buNone/>
              <a:defRPr sz="3600"/>
            </a:lvl1pPr>
            <a:lvl2pPr marL="521437" indent="0">
              <a:buNone/>
              <a:defRPr sz="3200"/>
            </a:lvl2pPr>
            <a:lvl3pPr marL="1042873" indent="0">
              <a:buNone/>
              <a:defRPr sz="2700"/>
            </a:lvl3pPr>
            <a:lvl4pPr marL="1564310" indent="0">
              <a:buNone/>
              <a:defRPr sz="2300"/>
            </a:lvl4pPr>
            <a:lvl5pPr marL="2085746" indent="0">
              <a:buNone/>
              <a:defRPr sz="2300"/>
            </a:lvl5pPr>
            <a:lvl6pPr marL="2607183" indent="0">
              <a:buNone/>
              <a:defRPr sz="2300"/>
            </a:lvl6pPr>
            <a:lvl7pPr marL="3128620" indent="0">
              <a:buNone/>
              <a:defRPr sz="2300"/>
            </a:lvl7pPr>
            <a:lvl8pPr marL="3650056" indent="0">
              <a:buNone/>
              <a:defRPr sz="2300"/>
            </a:lvl8pPr>
            <a:lvl9pPr marL="4171493" indent="0">
              <a:buNone/>
              <a:defRPr sz="23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095048" y="5918981"/>
            <a:ext cx="6413183" cy="887584"/>
          </a:xfrm>
          <a:prstGeom prst="rect">
            <a:avLst/>
          </a:prstGeom>
        </p:spPr>
        <p:txBody>
          <a:bodyPr lIns="104287" tIns="52144" rIns="104287" bIns="52144"/>
          <a:lstStyle>
            <a:lvl1pPr marL="0" indent="0">
              <a:buNone/>
              <a:defRPr sz="1600"/>
            </a:lvl1pPr>
            <a:lvl2pPr marL="521437" indent="0">
              <a:buNone/>
              <a:defRPr sz="1400"/>
            </a:lvl2pPr>
            <a:lvl3pPr marL="1042873" indent="0">
              <a:buNone/>
              <a:defRPr sz="1100"/>
            </a:lvl3pPr>
            <a:lvl4pPr marL="1564310" indent="0">
              <a:buNone/>
              <a:defRPr sz="1000"/>
            </a:lvl4pPr>
            <a:lvl5pPr marL="2085746" indent="0">
              <a:buNone/>
              <a:defRPr sz="1000"/>
            </a:lvl5pPr>
            <a:lvl6pPr marL="2607183" indent="0">
              <a:buNone/>
              <a:defRPr sz="1000"/>
            </a:lvl6pPr>
            <a:lvl7pPr marL="3128620" indent="0">
              <a:buNone/>
              <a:defRPr sz="1000"/>
            </a:lvl7pPr>
            <a:lvl8pPr marL="3650056" indent="0">
              <a:buNone/>
              <a:defRPr sz="1000"/>
            </a:lvl8pPr>
            <a:lvl9pPr marL="417149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fld id="{49E53CA6-F7B3-BD4A-BDB7-6E00938D163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660190" y="7009642"/>
            <a:ext cx="2494016" cy="402652"/>
          </a:xfrm>
          <a:prstGeom prst="rect">
            <a:avLst/>
          </a:prstGeom>
        </p:spPr>
        <p:txBody>
          <a:bodyPr lIns="104287" tIns="52144" rIns="104287" bIns="52144"/>
          <a:lstStyle/>
          <a:p>
            <a:fld id="{3B62A47D-C235-3540-AD48-147B793D06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4542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22679" y="6849671"/>
            <a:ext cx="9677400" cy="4572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E57FDA1-2A76-4DC1-A264-F1C5B8BE4C0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473602" y="136525"/>
            <a:ext cx="2452933" cy="131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173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21437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077" indent="-391077" algn="l" defTabSz="521437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47334" indent="-325898" algn="l" defTabSz="521437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592" indent="-260718" algn="l" defTabSz="521437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028" indent="-260718" algn="l" defTabSz="521437" rtl="0" eaLnBrk="1" latinLnBrk="0" hangingPunct="1">
        <a:spcBef>
          <a:spcPct val="20000"/>
        </a:spcBef>
        <a:buFont typeface="Arial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465" indent="-260718" algn="l" defTabSz="521437" rtl="0" eaLnBrk="1" latinLnBrk="0" hangingPunct="1">
        <a:spcBef>
          <a:spcPct val="20000"/>
        </a:spcBef>
        <a:buFont typeface="Arial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7901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338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0775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211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437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87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31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746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18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62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056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149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package" Target="../embeddings/Microsoft_Excel_Worksheet.xlsx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nszwed@unml.info" TargetMode="Externa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1A71559-A966-4D7C-BB3B-4449453A6A16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E2AD99A2-A0A4-AA9A-7D69-808A2C9A66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5"/>
          <a:stretch/>
        </p:blipFill>
        <p:spPr>
          <a:xfrm>
            <a:off x="183768" y="167808"/>
            <a:ext cx="2730253" cy="128228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00903D4-5818-031F-3B6A-A2BEAB9052A7}"/>
              </a:ext>
            </a:extLst>
          </p:cNvPr>
          <p:cNvSpPr/>
          <p:nvPr/>
        </p:nvSpPr>
        <p:spPr>
          <a:xfrm>
            <a:off x="6202756" y="354981"/>
            <a:ext cx="4302114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36"/>
              </a:spcAft>
            </a:pPr>
            <a:r>
              <a:rPr lang="fr-FR" sz="1600" dirty="0">
                <a:solidFill>
                  <a:prstClr val="black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« Comprendre et agir en faveur de l’insertion professionnelle et sociale des jeunes »</a:t>
            </a:r>
          </a:p>
          <a:p>
            <a:pPr algn="ctr">
              <a:spcAft>
                <a:spcPts val="636"/>
              </a:spcAft>
            </a:pPr>
            <a:r>
              <a:rPr lang="fr-FR" sz="1600" b="1" i="1" dirty="0">
                <a:latin typeface="Aptos" panose="020B0004020202020204" pitchFamily="34" charset="0"/>
                <a:ea typeface="Times New Roman" panose="02020603050405020304" pitchFamily="18" charset="0"/>
              </a:rPr>
              <a:t>Produire des réflexions pour nourrir l’action</a:t>
            </a:r>
            <a:endParaRPr lang="fr-FR" sz="2000" dirty="0">
              <a:latin typeface="Aptos" panose="020B00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A5659F-D451-9794-4326-2E9D9A37417B}"/>
              </a:ext>
            </a:extLst>
          </p:cNvPr>
          <p:cNvSpPr/>
          <p:nvPr/>
        </p:nvSpPr>
        <p:spPr>
          <a:xfrm>
            <a:off x="0" y="1849067"/>
            <a:ext cx="1068863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36"/>
              </a:spcAft>
            </a:pPr>
            <a:r>
              <a:rPr lang="fr-FR" sz="2800" b="1" dirty="0">
                <a:latin typeface="Aptos" panose="020B0004020202020204" pitchFamily="34" charset="0"/>
                <a:ea typeface="Times New Roman" panose="02020603050405020304" pitchFamily="18" charset="0"/>
              </a:rPr>
              <a:t>Projet de recherche – thèse de sociologie</a:t>
            </a:r>
          </a:p>
          <a:p>
            <a:pPr algn="ctr">
              <a:spcAft>
                <a:spcPts val="636"/>
              </a:spcAft>
            </a:pPr>
            <a:endParaRPr lang="fr-FR" sz="20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636"/>
              </a:spcAft>
            </a:pPr>
            <a:r>
              <a:rPr lang="fr-FR" sz="3200" b="1" dirty="0">
                <a:solidFill>
                  <a:srgbClr val="4F81BD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« La solitude des jeunes en insertion. </a:t>
            </a:r>
          </a:p>
          <a:p>
            <a:pPr algn="ctr">
              <a:spcAft>
                <a:spcPts val="636"/>
              </a:spcAft>
            </a:pPr>
            <a:r>
              <a:rPr lang="fr-FR" sz="3200" b="1" dirty="0">
                <a:solidFill>
                  <a:srgbClr val="4F81BD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Sociologie d’une expérience sociale de construction </a:t>
            </a:r>
          </a:p>
          <a:p>
            <a:pPr algn="ctr">
              <a:spcAft>
                <a:spcPts val="636"/>
              </a:spcAft>
            </a:pPr>
            <a:r>
              <a:rPr lang="fr-FR" sz="3200" b="1" dirty="0">
                <a:solidFill>
                  <a:srgbClr val="4F81BD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des identités. »</a:t>
            </a:r>
          </a:p>
          <a:p>
            <a:pPr algn="ctr">
              <a:spcAft>
                <a:spcPts val="636"/>
              </a:spcAft>
            </a:pPr>
            <a:endParaRPr lang="fr-FR" sz="2000" b="1" dirty="0">
              <a:solidFill>
                <a:schemeClr val="tx2"/>
              </a:solidFill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636"/>
              </a:spcAft>
            </a:pPr>
            <a:r>
              <a:rPr lang="fr-FR" sz="2400" b="1" dirty="0">
                <a:latin typeface="Aptos" panose="020B0004020202020204" pitchFamily="34" charset="0"/>
                <a:ea typeface="Times New Roman" panose="02020603050405020304" pitchFamily="18" charset="0"/>
              </a:rPr>
              <a:t>Recherche portée par Ninon SZWED, </a:t>
            </a:r>
          </a:p>
          <a:p>
            <a:pPr algn="ctr">
              <a:spcAft>
                <a:spcPts val="636"/>
              </a:spcAft>
            </a:pPr>
            <a:r>
              <a:rPr lang="fr-FR" sz="2400" b="1" dirty="0">
                <a:latin typeface="Aptos" panose="020B0004020202020204" pitchFamily="34" charset="0"/>
                <a:ea typeface="Times New Roman" panose="02020603050405020304" pitchFamily="18" charset="0"/>
              </a:rPr>
              <a:t>Doctorante en sociologie et </a:t>
            </a:r>
          </a:p>
          <a:p>
            <a:pPr algn="ctr">
              <a:spcAft>
                <a:spcPts val="636"/>
              </a:spcAft>
            </a:pPr>
            <a:r>
              <a:rPr lang="fr-FR" sz="2400" b="1" dirty="0">
                <a:latin typeface="Aptos" panose="020B0004020202020204" pitchFamily="34" charset="0"/>
                <a:ea typeface="Times New Roman" panose="02020603050405020304" pitchFamily="18" charset="0"/>
              </a:rPr>
              <a:t>Chargée d’étude à l’Institut Bertrand Schwartz</a:t>
            </a:r>
          </a:p>
        </p:txBody>
      </p:sp>
    </p:spTree>
    <p:extLst>
      <p:ext uri="{BB962C8B-B14F-4D97-AF65-F5344CB8AC3E}">
        <p14:creationId xmlns:p14="http://schemas.microsoft.com/office/powerpoint/2010/main" val="75088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F373A-FFC8-1FB6-B39B-934D292B8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13211376-2EE6-D89F-B74A-2BA08533A5D2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5038719D-48C7-7858-B1D8-87E82E8DAC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5"/>
          <a:stretch/>
        </p:blipFill>
        <p:spPr>
          <a:xfrm>
            <a:off x="320497" y="213975"/>
            <a:ext cx="2730253" cy="12822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C633CB6-20DC-F2E1-4559-368932B3B387}"/>
              </a:ext>
            </a:extLst>
          </p:cNvPr>
          <p:cNvSpPr/>
          <p:nvPr/>
        </p:nvSpPr>
        <p:spPr>
          <a:xfrm>
            <a:off x="511446" y="2288708"/>
            <a:ext cx="9665746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36"/>
              </a:spcAft>
            </a:pPr>
            <a:r>
              <a:rPr lang="fr-FR" sz="2400" b="1" dirty="0">
                <a:solidFill>
                  <a:srgbClr val="4F81BD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Un pont entre la recherche et l’action</a:t>
            </a:r>
          </a:p>
          <a:p>
            <a:pPr>
              <a:spcAft>
                <a:spcPts val="636"/>
              </a:spcAft>
            </a:pPr>
            <a:endParaRPr lang="fr-FR" sz="24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636"/>
              </a:spcAft>
            </a:pPr>
            <a:r>
              <a:rPr lang="fr-FR" sz="2000" dirty="0">
                <a:latin typeface="Aptos" panose="020B0004020202020204" pitchFamily="34" charset="0"/>
                <a:ea typeface="Times New Roman" panose="02020603050405020304" pitchFamily="18" charset="0"/>
              </a:rPr>
              <a:t>Cette recherche ne peut se faire sans l’appui de </a:t>
            </a:r>
            <a:r>
              <a:rPr lang="fr-FR" sz="2000" b="1" dirty="0">
                <a:latin typeface="Aptos" panose="020B0004020202020204" pitchFamily="34" charset="0"/>
                <a:ea typeface="Times New Roman" panose="02020603050405020304" pitchFamily="18" charset="0"/>
              </a:rPr>
              <a:t>l’Institut Bertrand Schwartz</a:t>
            </a:r>
            <a:r>
              <a:rPr lang="fr-FR" sz="2000" dirty="0">
                <a:latin typeface="Aptos" panose="020B0004020202020204" pitchFamily="34" charset="0"/>
                <a:ea typeface="Times New Roman" panose="02020603050405020304" pitchFamily="18" charset="0"/>
              </a:rPr>
              <a:t> dont la vocation est de produire des réflexions pour nourrir l’action.</a:t>
            </a:r>
          </a:p>
          <a:p>
            <a:pPr>
              <a:spcAft>
                <a:spcPts val="636"/>
              </a:spcAft>
            </a:pPr>
            <a:endParaRPr lang="fr-FR" sz="2000" b="1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636"/>
              </a:spcAft>
            </a:pPr>
            <a:r>
              <a:rPr lang="fr-FR" sz="2000" dirty="0">
                <a:latin typeface="Aptos" panose="020B0004020202020204" pitchFamily="34" charset="0"/>
                <a:ea typeface="Times New Roman" panose="02020603050405020304" pitchFamily="18" charset="0"/>
              </a:rPr>
              <a:t>L’École doctorale de l’</a:t>
            </a:r>
            <a:r>
              <a:rPr lang="fr-FR" sz="2000" b="1" dirty="0">
                <a:latin typeface="Aptos" panose="020B0004020202020204" pitchFamily="34" charset="0"/>
                <a:ea typeface="Times New Roman" panose="02020603050405020304" pitchFamily="18" charset="0"/>
              </a:rPr>
              <a:t>Université Évry Paris-Saclay </a:t>
            </a:r>
            <a:r>
              <a:rPr lang="fr-FR" sz="2000" dirty="0">
                <a:latin typeface="Aptos" panose="020B0004020202020204" pitchFamily="34" charset="0"/>
                <a:ea typeface="Times New Roman" panose="02020603050405020304" pitchFamily="18" charset="0"/>
              </a:rPr>
              <a:t>et le laboratoire de recherche </a:t>
            </a:r>
            <a:r>
              <a:rPr lang="fr-FR" sz="2000" b="1" dirty="0">
                <a:latin typeface="Aptos" panose="020B0004020202020204" pitchFamily="34" charset="0"/>
                <a:ea typeface="Times New Roman" panose="02020603050405020304" pitchFamily="18" charset="0"/>
              </a:rPr>
              <a:t>Centre Pierre Naville </a:t>
            </a:r>
            <a:r>
              <a:rPr lang="fr-FR" sz="2000" dirty="0">
                <a:latin typeface="Aptos" panose="020B0004020202020204" pitchFamily="34" charset="0"/>
                <a:ea typeface="Times New Roman" panose="02020603050405020304" pitchFamily="18" charset="0"/>
              </a:rPr>
              <a:t>sont garants de l’encadrement scientifique de cette recherche, exprimant ainsi leur soutien.</a:t>
            </a:r>
          </a:p>
        </p:txBody>
      </p:sp>
    </p:spTree>
    <p:extLst>
      <p:ext uri="{BB962C8B-B14F-4D97-AF65-F5344CB8AC3E}">
        <p14:creationId xmlns:p14="http://schemas.microsoft.com/office/powerpoint/2010/main" val="3234216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D942C-AA17-2142-FC2B-01B5CF398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D9A6115F-7521-4468-CB76-506159093A27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7EFE779C-724F-A321-E3E7-78165A2198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5"/>
          <a:stretch/>
        </p:blipFill>
        <p:spPr>
          <a:xfrm>
            <a:off x="320497" y="213975"/>
            <a:ext cx="2730253" cy="12822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10E1F28-52F7-4285-7823-B545A5682E83}"/>
              </a:ext>
            </a:extLst>
          </p:cNvPr>
          <p:cNvSpPr/>
          <p:nvPr/>
        </p:nvSpPr>
        <p:spPr>
          <a:xfrm>
            <a:off x="565463" y="2076226"/>
            <a:ext cx="9557712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36"/>
              </a:spcAft>
            </a:pPr>
            <a:r>
              <a:rPr lang="fr-FR" sz="2400" b="1" dirty="0">
                <a:solidFill>
                  <a:srgbClr val="4F81BD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Une recherche au service des jeunes et du réseau </a:t>
            </a:r>
          </a:p>
          <a:p>
            <a:pPr>
              <a:spcAft>
                <a:spcPts val="636"/>
              </a:spcAft>
            </a:pPr>
            <a:endParaRPr lang="fr-FR" sz="2000" b="1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636"/>
              </a:spcAft>
            </a:pPr>
            <a:r>
              <a:rPr lang="fr-FR" sz="2000" dirty="0">
                <a:latin typeface="Aptos" panose="020B0004020202020204" pitchFamily="34" charset="0"/>
              </a:rPr>
              <a:t>La question de la solitude et de l’isolement social des jeunes est un </a:t>
            </a:r>
            <a:r>
              <a:rPr lang="fr-FR" sz="2000" b="1" dirty="0">
                <a:latin typeface="Aptos" panose="020B0004020202020204" pitchFamily="34" charset="0"/>
              </a:rPr>
              <a:t>enjeu majeur de l’accompagnement</a:t>
            </a:r>
            <a:r>
              <a:rPr lang="fr-FR" sz="2000" dirty="0">
                <a:latin typeface="Aptos" panose="020B0004020202020204" pitchFamily="34" charset="0"/>
              </a:rPr>
              <a:t> des ces derniers. </a:t>
            </a:r>
          </a:p>
          <a:p>
            <a:pPr>
              <a:spcAft>
                <a:spcPts val="636"/>
              </a:spcAft>
            </a:pPr>
            <a:endParaRPr lang="fr-FR" sz="2000" dirty="0">
              <a:latin typeface="Aptos" panose="020B0004020202020204" pitchFamily="34" charset="0"/>
            </a:endParaRPr>
          </a:p>
          <a:p>
            <a:pPr>
              <a:spcAft>
                <a:spcPts val="636"/>
              </a:spcAft>
            </a:pPr>
            <a:r>
              <a:rPr lang="fr-FR" sz="2000" dirty="0">
                <a:latin typeface="Aptos" panose="020B0004020202020204" pitchFamily="34" charset="0"/>
              </a:rPr>
              <a:t>Pour agir sur cette problématique croissante, le réseau des Missions Locales a besoin de </a:t>
            </a:r>
            <a:r>
              <a:rPr lang="fr-FR" sz="2000" b="1" dirty="0">
                <a:latin typeface="Aptos" panose="020B0004020202020204" pitchFamily="34" charset="0"/>
              </a:rPr>
              <a:t>mieux comprendre ces phénomènes </a:t>
            </a:r>
            <a:r>
              <a:rPr lang="fr-FR" sz="2000" dirty="0">
                <a:latin typeface="Aptos" panose="020B0004020202020204" pitchFamily="34" charset="0"/>
              </a:rPr>
              <a:t>afin de pouvoir améliorer sa réponse et sensibiliser les décideurs aux éventuels leviers de politique publique dont ils disposeraient pour en assurer la prévention.</a:t>
            </a:r>
          </a:p>
          <a:p>
            <a:pPr>
              <a:spcAft>
                <a:spcPts val="636"/>
              </a:spcAft>
            </a:pPr>
            <a:endParaRPr lang="fr-FR" sz="2000" dirty="0">
              <a:latin typeface="Aptos" panose="020B0004020202020204" pitchFamily="34" charset="0"/>
            </a:endParaRPr>
          </a:p>
          <a:p>
            <a:pPr>
              <a:spcAft>
                <a:spcPts val="636"/>
              </a:spcAft>
            </a:pPr>
            <a:r>
              <a:rPr lang="fr-FR" sz="2000" b="1" dirty="0">
                <a:solidFill>
                  <a:schemeClr val="accent1"/>
                </a:solidFill>
                <a:latin typeface="Aptos" panose="020B0004020202020204" pitchFamily="34" charset="0"/>
              </a:rPr>
              <a:t>Notre terrain d’enquête : les Missions Locales.</a:t>
            </a:r>
          </a:p>
        </p:txBody>
      </p:sp>
    </p:spTree>
    <p:extLst>
      <p:ext uri="{BB962C8B-B14F-4D97-AF65-F5344CB8AC3E}">
        <p14:creationId xmlns:p14="http://schemas.microsoft.com/office/powerpoint/2010/main" val="2781484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83842-184D-7CE6-954C-8A926EC76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0872FA0F-073B-567D-C63E-0F474E60D87A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0F1ECB26-65A1-DE59-4D50-9079753DD7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5"/>
          <a:stretch/>
        </p:blipFill>
        <p:spPr>
          <a:xfrm>
            <a:off x="320497" y="213975"/>
            <a:ext cx="2730253" cy="12822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EE14EE0-497F-EF29-3155-C8B0763BF82D}"/>
              </a:ext>
            </a:extLst>
          </p:cNvPr>
          <p:cNvSpPr/>
          <p:nvPr/>
        </p:nvSpPr>
        <p:spPr>
          <a:xfrm>
            <a:off x="672811" y="1785541"/>
            <a:ext cx="9343016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36"/>
              </a:spcAft>
            </a:pPr>
            <a:r>
              <a:rPr lang="fr-FR" sz="2400" b="1" dirty="0">
                <a:solidFill>
                  <a:srgbClr val="4F81BD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Un sujet qui fait largement écho dans le réseau</a:t>
            </a:r>
          </a:p>
          <a:p>
            <a:pPr>
              <a:spcAft>
                <a:spcPts val="636"/>
              </a:spcAft>
            </a:pPr>
            <a:endParaRPr lang="fr-FR" sz="20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636"/>
              </a:spcAft>
            </a:pPr>
            <a:r>
              <a:rPr lang="fr-FR" sz="2000" dirty="0">
                <a:latin typeface="Aptos" panose="020B0004020202020204" pitchFamily="34" charset="0"/>
                <a:ea typeface="Times New Roman" panose="02020603050405020304" pitchFamily="18" charset="0"/>
              </a:rPr>
              <a:t>Une enquête sociologique de 2022 menée sur le territoire de la Mission Locale Impulsions Métropole Sud (Lille) révèle que :</a:t>
            </a:r>
          </a:p>
          <a:p>
            <a:pPr>
              <a:spcAft>
                <a:spcPts val="636"/>
              </a:spcAft>
            </a:pPr>
            <a:r>
              <a:rPr lang="fr-FR" sz="2000" dirty="0">
                <a:latin typeface="Aptos" panose="020B0004020202020204" pitchFamily="34" charset="0"/>
                <a:ea typeface="Times New Roman" panose="02020603050405020304" pitchFamily="18" charset="0"/>
              </a:rPr>
              <a:t>-&gt; 30% des </a:t>
            </a:r>
            <a:r>
              <a:rPr lang="fr-FR" sz="2000" dirty="0" err="1">
                <a:latin typeface="Aptos" panose="020B0004020202020204" pitchFamily="34" charset="0"/>
                <a:ea typeface="Times New Roman" panose="02020603050405020304" pitchFamily="18" charset="0"/>
              </a:rPr>
              <a:t>répondant·es</a:t>
            </a:r>
            <a:r>
              <a:rPr lang="fr-FR" sz="2000" dirty="0">
                <a:latin typeface="Aptos" panose="020B0004020202020204" pitchFamily="34" charset="0"/>
                <a:ea typeface="Times New Roman" panose="02020603050405020304" pitchFamily="18" charset="0"/>
              </a:rPr>
              <a:t> déclarent </a:t>
            </a:r>
            <a:r>
              <a:rPr lang="fr-FR" sz="2000" dirty="0">
                <a:latin typeface="Aptos" panose="020B0004020202020204" pitchFamily="34" charset="0"/>
              </a:rPr>
              <a:t>n’entretenir de relations amicales que de manière très occasionnelle (moins d’une fois par mois).</a:t>
            </a:r>
          </a:p>
          <a:p>
            <a:pPr>
              <a:spcAft>
                <a:spcPts val="636"/>
              </a:spcAft>
            </a:pPr>
            <a:endParaRPr lang="fr-FR" sz="20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636"/>
              </a:spcAft>
            </a:pPr>
            <a:r>
              <a:rPr lang="fr-FR" sz="2000" dirty="0">
                <a:latin typeface="Aptos" panose="020B0004020202020204" pitchFamily="34" charset="0"/>
                <a:ea typeface="Times New Roman" panose="02020603050405020304" pitchFamily="18" charset="0"/>
              </a:rPr>
              <a:t>Au-delà des chiffres, les </a:t>
            </a:r>
            <a:r>
              <a:rPr lang="fr-FR" sz="2000" dirty="0" err="1">
                <a:latin typeface="Aptos" panose="020B0004020202020204" pitchFamily="34" charset="0"/>
                <a:ea typeface="Times New Roman" panose="02020603050405020304" pitchFamily="18" charset="0"/>
              </a:rPr>
              <a:t>professionnel·les</a:t>
            </a:r>
            <a:r>
              <a:rPr lang="fr-FR" sz="2000" dirty="0">
                <a:latin typeface="Aptos" panose="020B0004020202020204" pitchFamily="34" charset="0"/>
                <a:ea typeface="Times New Roman" panose="02020603050405020304" pitchFamily="18" charset="0"/>
              </a:rPr>
              <a:t> du réseau viennent conforter ce constat : </a:t>
            </a:r>
            <a:r>
              <a:rPr lang="fr-FR" sz="2000" b="1" dirty="0">
                <a:latin typeface="Aptos" panose="020B0004020202020204" pitchFamily="34" charset="0"/>
                <a:ea typeface="Times New Roman" panose="02020603050405020304" pitchFamily="18" charset="0"/>
              </a:rPr>
              <a:t>l’isolement et le sentiment de solitude sont des enjeux de taille pour les jeunes en période de transition biographique</a:t>
            </a:r>
            <a:r>
              <a:rPr lang="fr-FR" sz="2000" dirty="0">
                <a:latin typeface="Aptos" panose="020B00040202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Aft>
                <a:spcPts val="636"/>
              </a:spcAft>
            </a:pPr>
            <a:endParaRPr lang="fr-FR" sz="1800" b="1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636"/>
              </a:spcAft>
            </a:pPr>
            <a:r>
              <a:rPr lang="fr-FR" sz="2000" b="1" dirty="0">
                <a:solidFill>
                  <a:srgbClr val="4F81BD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Ainsi, nous sommes convaincus de l’utilité et de la nécessité de faire de la solitude des jeunes en insertion notre objet de recherche.</a:t>
            </a:r>
          </a:p>
        </p:txBody>
      </p:sp>
    </p:spTree>
    <p:extLst>
      <p:ext uri="{BB962C8B-B14F-4D97-AF65-F5344CB8AC3E}">
        <p14:creationId xmlns:p14="http://schemas.microsoft.com/office/powerpoint/2010/main" val="524603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724D0-E192-6F64-55E5-EA602CEDB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C8AD1027-6F09-207A-42F6-8D038213D62D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84B7F88F-D067-2F0D-392C-39A78242DC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5"/>
          <a:stretch/>
        </p:blipFill>
        <p:spPr>
          <a:xfrm>
            <a:off x="320497" y="213975"/>
            <a:ext cx="2730253" cy="12822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A04C8A5-8697-0CCD-E986-AB0C27121462}"/>
              </a:ext>
            </a:extLst>
          </p:cNvPr>
          <p:cNvSpPr/>
          <p:nvPr/>
        </p:nvSpPr>
        <p:spPr>
          <a:xfrm>
            <a:off x="672811" y="1710237"/>
            <a:ext cx="93430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36"/>
              </a:spcAft>
            </a:pPr>
            <a:r>
              <a:rPr lang="fr-FR" sz="2400" b="1" dirty="0">
                <a:solidFill>
                  <a:srgbClr val="4F81BD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Une recherche sur le temps long : détails des méthodes d’enquête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E440FC0-D92B-D2D1-E709-73F412A4BB80}"/>
              </a:ext>
            </a:extLst>
          </p:cNvPr>
          <p:cNvSpPr/>
          <p:nvPr/>
        </p:nvSpPr>
        <p:spPr>
          <a:xfrm>
            <a:off x="281341" y="2927184"/>
            <a:ext cx="3127672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36"/>
              </a:spcAft>
              <a:buFont typeface="Arial" panose="020B0604020202020204" pitchFamily="34" charset="0"/>
              <a:buChar char="•"/>
            </a:pPr>
            <a:r>
              <a:rPr lang="fr-FR" sz="2000" b="1" dirty="0">
                <a:latin typeface="Aptos" panose="020B0004020202020204" pitchFamily="34" charset="0"/>
                <a:ea typeface="Times New Roman" panose="02020603050405020304" pitchFamily="18" charset="0"/>
              </a:rPr>
              <a:t>Enquête exploratoire </a:t>
            </a:r>
          </a:p>
          <a:p>
            <a:pPr>
              <a:spcAft>
                <a:spcPts val="636"/>
              </a:spcAft>
            </a:pPr>
            <a:r>
              <a:rPr lang="fr-FR" sz="1800" u="sng" dirty="0">
                <a:latin typeface="Aptos" panose="020B0004020202020204" pitchFamily="34" charset="0"/>
                <a:ea typeface="Times New Roman" panose="02020603050405020304" pitchFamily="18" charset="0"/>
              </a:rPr>
              <a:t>Objectifs :</a:t>
            </a:r>
            <a:r>
              <a:rPr lang="fr-FR" sz="1800" dirty="0">
                <a:latin typeface="Aptos" panose="020B0004020202020204" pitchFamily="34" charset="0"/>
                <a:ea typeface="Times New Roman" panose="02020603050405020304" pitchFamily="18" charset="0"/>
              </a:rPr>
              <a:t> recadrer et redéfinir l’objet de recherche</a:t>
            </a:r>
          </a:p>
          <a:p>
            <a:pPr>
              <a:spcAft>
                <a:spcPts val="636"/>
              </a:spcAft>
            </a:pPr>
            <a:endParaRPr lang="fr-FR" sz="18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marL="450850" lvl="1" indent="-179388">
              <a:spcAft>
                <a:spcPts val="636"/>
              </a:spcAft>
              <a:buFont typeface="Courier New" panose="02070309020205020404" pitchFamily="49" charset="0"/>
              <a:buChar char="o"/>
            </a:pPr>
            <a:r>
              <a:rPr lang="fr-FR" sz="18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Entretiens collectifs</a:t>
            </a:r>
            <a:r>
              <a:rPr lang="fr-FR" sz="1800" dirty="0">
                <a:latin typeface="Aptos" panose="020B0004020202020204" pitchFamily="34" charset="0"/>
                <a:ea typeface="Times New Roman" panose="02020603050405020304" pitchFamily="18" charset="0"/>
              </a:rPr>
              <a:t>/</a:t>
            </a:r>
            <a:r>
              <a:rPr lang="fr-FR" sz="1800" i="1" dirty="0">
                <a:latin typeface="Aptos" panose="020B0004020202020204" pitchFamily="34" charset="0"/>
                <a:ea typeface="Times New Roman" panose="02020603050405020304" pitchFamily="18" charset="0"/>
              </a:rPr>
              <a:t>focus group </a:t>
            </a:r>
            <a:r>
              <a:rPr lang="fr-FR" sz="1800" dirty="0">
                <a:latin typeface="Aptos" panose="020B0004020202020204" pitchFamily="34" charset="0"/>
                <a:ea typeface="Times New Roman" panose="02020603050405020304" pitchFamily="18" charset="0"/>
              </a:rPr>
              <a:t>auprès des jeunes</a:t>
            </a:r>
          </a:p>
          <a:p>
            <a:pPr marL="450850" lvl="1" indent="-179388">
              <a:spcAft>
                <a:spcPts val="636"/>
              </a:spcAft>
              <a:buFont typeface="Courier New" panose="02070309020205020404" pitchFamily="49" charset="0"/>
              <a:buChar char="o"/>
            </a:pPr>
            <a:endParaRPr lang="fr-FR" sz="10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marL="450850" lvl="1" indent="-179388">
              <a:spcAft>
                <a:spcPts val="636"/>
              </a:spcAft>
              <a:buFont typeface="Courier New" panose="02070309020205020404" pitchFamily="49" charset="0"/>
              <a:buChar char="o"/>
            </a:pPr>
            <a:r>
              <a:rPr lang="fr-FR" sz="1800" dirty="0">
                <a:latin typeface="Aptos" panose="020B0004020202020204" pitchFamily="34" charset="0"/>
                <a:ea typeface="Times New Roman" panose="02020603050405020304" pitchFamily="18" charset="0"/>
              </a:rPr>
              <a:t>Entretiens individuels auprès des </a:t>
            </a:r>
            <a:r>
              <a:rPr lang="fr-FR" sz="1800" dirty="0" err="1">
                <a:latin typeface="Aptos" panose="020B0004020202020204" pitchFamily="34" charset="0"/>
                <a:ea typeface="Times New Roman" panose="02020603050405020304" pitchFamily="18" charset="0"/>
              </a:rPr>
              <a:t>professionnel·les</a:t>
            </a:r>
            <a:endParaRPr lang="fr-FR" sz="1800" dirty="0">
              <a:latin typeface="Aptos" panose="020B00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304E044-11BC-5EB3-9720-22620A64EBD5}"/>
              </a:ext>
            </a:extLst>
          </p:cNvPr>
          <p:cNvSpPr/>
          <p:nvPr/>
        </p:nvSpPr>
        <p:spPr>
          <a:xfrm>
            <a:off x="3763549" y="2911931"/>
            <a:ext cx="3161539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36"/>
              </a:spcAft>
              <a:buFont typeface="Arial" panose="020B0604020202020204" pitchFamily="34" charset="0"/>
              <a:buChar char="•"/>
            </a:pPr>
            <a:r>
              <a:rPr lang="fr-FR" sz="2000" b="1" dirty="0">
                <a:latin typeface="Aptos" panose="020B0004020202020204" pitchFamily="34" charset="0"/>
                <a:ea typeface="Times New Roman" panose="02020603050405020304" pitchFamily="18" charset="0"/>
              </a:rPr>
              <a:t>Enquête quantitative</a:t>
            </a:r>
          </a:p>
          <a:p>
            <a:pPr>
              <a:spcAft>
                <a:spcPts val="636"/>
              </a:spcAft>
            </a:pPr>
            <a:r>
              <a:rPr lang="fr-FR" sz="1800" u="sng" dirty="0">
                <a:latin typeface="Aptos" panose="020B0004020202020204" pitchFamily="34" charset="0"/>
                <a:ea typeface="Times New Roman" panose="02020603050405020304" pitchFamily="18" charset="0"/>
              </a:rPr>
              <a:t>Objectifs :</a:t>
            </a:r>
            <a:r>
              <a:rPr lang="fr-FR" sz="1800" dirty="0">
                <a:latin typeface="Aptos" panose="020B0004020202020204" pitchFamily="34" charset="0"/>
                <a:ea typeface="Times New Roman" panose="02020603050405020304" pitchFamily="18" charset="0"/>
              </a:rPr>
              <a:t> mesurer et situer le phénomène de l’isolement</a:t>
            </a:r>
          </a:p>
          <a:p>
            <a:pPr>
              <a:spcAft>
                <a:spcPts val="636"/>
              </a:spcAft>
            </a:pPr>
            <a:endParaRPr lang="fr-FR" sz="18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marL="361950" lvl="1" indent="-180975">
              <a:spcAft>
                <a:spcPts val="636"/>
              </a:spcAft>
              <a:buFont typeface="Courier New" panose="02070309020205020404" pitchFamily="49" charset="0"/>
              <a:buChar char="o"/>
            </a:pPr>
            <a:r>
              <a:rPr lang="fr-FR" sz="1800" dirty="0">
                <a:latin typeface="Aptos" panose="020B0004020202020204" pitchFamily="34" charset="0"/>
                <a:ea typeface="Times New Roman" panose="02020603050405020304" pitchFamily="18" charset="0"/>
              </a:rPr>
              <a:t>Questionnaires individuels auprès des jeunes </a:t>
            </a:r>
          </a:p>
          <a:p>
            <a:pPr lvl="1">
              <a:spcAft>
                <a:spcPts val="636"/>
              </a:spcAft>
            </a:pPr>
            <a:endParaRPr lang="fr-FR" sz="10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marL="361950" lvl="1">
              <a:spcAft>
                <a:spcPts val="636"/>
              </a:spcAft>
            </a:pPr>
            <a:r>
              <a:rPr lang="fr-FR" sz="1800" u="sng" dirty="0">
                <a:latin typeface="Aptos" panose="020B0004020202020204" pitchFamily="34" charset="0"/>
                <a:ea typeface="Times New Roman" panose="02020603050405020304" pitchFamily="18" charset="0"/>
              </a:rPr>
              <a:t>Mode de passation </a:t>
            </a:r>
            <a:r>
              <a:rPr lang="fr-FR" sz="1800" dirty="0">
                <a:latin typeface="Aptos" panose="020B0004020202020204" pitchFamily="34" charset="0"/>
                <a:ea typeface="Times New Roman" panose="02020603050405020304" pitchFamily="18" charset="0"/>
              </a:rPr>
              <a:t>: </a:t>
            </a:r>
            <a:r>
              <a:rPr lang="fr-FR" sz="1800" i="1" dirty="0">
                <a:latin typeface="Aptos" panose="020B0004020202020204" pitchFamily="34" charset="0"/>
                <a:ea typeface="Times New Roman" panose="02020603050405020304" pitchFamily="18" charset="0"/>
              </a:rPr>
              <a:t>via</a:t>
            </a:r>
            <a:r>
              <a:rPr lang="fr-FR" sz="1800" dirty="0">
                <a:latin typeface="Aptos" panose="020B0004020202020204" pitchFamily="34" charset="0"/>
                <a:ea typeface="Times New Roman" panose="02020603050405020304" pitchFamily="18" charset="0"/>
              </a:rPr>
              <a:t> les </a:t>
            </a:r>
            <a:r>
              <a:rPr lang="fr-FR" sz="1800" dirty="0" err="1">
                <a:latin typeface="Aptos" panose="020B0004020202020204" pitchFamily="34" charset="0"/>
                <a:ea typeface="Times New Roman" panose="02020603050405020304" pitchFamily="18" charset="0"/>
              </a:rPr>
              <a:t>professionnel·les</a:t>
            </a:r>
            <a:r>
              <a:rPr lang="fr-FR" sz="1800" dirty="0">
                <a:latin typeface="Aptos" panose="020B0004020202020204" pitchFamily="34" charset="0"/>
                <a:ea typeface="Times New Roman" panose="02020603050405020304" pitchFamily="18" charset="0"/>
              </a:rPr>
              <a:t> (CISP, </a:t>
            </a:r>
            <a:r>
              <a:rPr lang="fr-FR" sz="1800" dirty="0" err="1">
                <a:latin typeface="Aptos" panose="020B0004020202020204" pitchFamily="34" charset="0"/>
                <a:ea typeface="Times New Roman" panose="02020603050405020304" pitchFamily="18" charset="0"/>
              </a:rPr>
              <a:t>Chargé·e</a:t>
            </a:r>
            <a:r>
              <a:rPr lang="fr-FR" sz="1800" dirty="0">
                <a:latin typeface="Aptos" panose="020B0004020202020204" pitchFamily="34" charset="0"/>
                <a:ea typeface="Times New Roman" panose="02020603050405020304" pitchFamily="18" charset="0"/>
              </a:rPr>
              <a:t> de mission, etc.)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2A7E15-0872-1374-7E67-12948920D2D7}"/>
              </a:ext>
            </a:extLst>
          </p:cNvPr>
          <p:cNvSpPr/>
          <p:nvPr/>
        </p:nvSpPr>
        <p:spPr>
          <a:xfrm>
            <a:off x="7251051" y="2911327"/>
            <a:ext cx="3150955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36"/>
              </a:spcAft>
              <a:buFont typeface="Arial" panose="020B0604020202020204" pitchFamily="34" charset="0"/>
              <a:buChar char="•"/>
            </a:pPr>
            <a:r>
              <a:rPr lang="fr-FR" sz="2000" b="1" dirty="0">
                <a:latin typeface="Aptos" panose="020B0004020202020204" pitchFamily="34" charset="0"/>
                <a:ea typeface="Times New Roman" panose="02020603050405020304" pitchFamily="18" charset="0"/>
              </a:rPr>
              <a:t>Enquête qualitative</a:t>
            </a:r>
          </a:p>
          <a:p>
            <a:pPr>
              <a:spcAft>
                <a:spcPts val="636"/>
              </a:spcAft>
            </a:pPr>
            <a:r>
              <a:rPr lang="fr-FR" sz="1800" u="sng" dirty="0">
                <a:latin typeface="Aptos" panose="020B0004020202020204" pitchFamily="34" charset="0"/>
                <a:ea typeface="Times New Roman" panose="02020603050405020304" pitchFamily="18" charset="0"/>
              </a:rPr>
              <a:t>Objectifs :</a:t>
            </a:r>
            <a:r>
              <a:rPr lang="fr-FR" sz="1800" dirty="0">
                <a:latin typeface="Aptos" panose="020B0004020202020204" pitchFamily="34" charset="0"/>
                <a:ea typeface="Times New Roman" panose="02020603050405020304" pitchFamily="18" charset="0"/>
              </a:rPr>
              <a:t> comprendre la solitude, ses causes et ses effets sur les parcours</a:t>
            </a:r>
          </a:p>
          <a:p>
            <a:pPr>
              <a:spcAft>
                <a:spcPts val="636"/>
              </a:spcAft>
            </a:pPr>
            <a:endParaRPr lang="fr-FR" sz="18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marL="361950" indent="-180975">
              <a:spcAft>
                <a:spcPts val="636"/>
              </a:spcAft>
              <a:buFont typeface="Courier New" panose="02070309020205020404" pitchFamily="49" charset="0"/>
              <a:buChar char="o"/>
            </a:pPr>
            <a:r>
              <a:rPr lang="fr-FR" sz="1800" dirty="0">
                <a:latin typeface="Aptos" panose="020B0004020202020204" pitchFamily="34" charset="0"/>
                <a:ea typeface="Times New Roman" panose="02020603050405020304" pitchFamily="18" charset="0"/>
              </a:rPr>
              <a:t>Entretiens biographiques individuels auprès des jeunes</a:t>
            </a:r>
          </a:p>
          <a:p>
            <a:pPr marL="285750" indent="-285750">
              <a:spcAft>
                <a:spcPts val="636"/>
              </a:spcAft>
              <a:buFont typeface="Courier New" panose="02070309020205020404" pitchFamily="49" charset="0"/>
              <a:buChar char="o"/>
            </a:pPr>
            <a:endParaRPr lang="fr-FR" sz="10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marL="361950" indent="-180975">
              <a:spcAft>
                <a:spcPts val="636"/>
              </a:spcAft>
              <a:buFont typeface="Courier New" panose="02070309020205020404" pitchFamily="49" charset="0"/>
              <a:buChar char="o"/>
            </a:pPr>
            <a:r>
              <a:rPr lang="fr-FR" sz="1800" dirty="0">
                <a:latin typeface="Aptos" panose="020B0004020202020204" pitchFamily="34" charset="0"/>
                <a:ea typeface="Times New Roman" panose="02020603050405020304" pitchFamily="18" charset="0"/>
              </a:rPr>
              <a:t>Entretiens individuels auprès des </a:t>
            </a:r>
            <a:r>
              <a:rPr lang="fr-FR" sz="1800" dirty="0" err="1">
                <a:latin typeface="Aptos" panose="020B0004020202020204" pitchFamily="34" charset="0"/>
                <a:ea typeface="Times New Roman" panose="02020603050405020304" pitchFamily="18" charset="0"/>
              </a:rPr>
              <a:t>professionnel·les</a:t>
            </a:r>
            <a:endParaRPr lang="fr-FR" sz="1800" dirty="0">
              <a:latin typeface="Aptos" panose="020B0004020202020204" pitchFamily="34" charset="0"/>
              <a:ea typeface="Times New Roman" panose="02020603050405020304" pitchFamily="18" charset="0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D79BB0B2-913B-37DC-83E9-681A1C1EA1E1}"/>
              </a:ext>
            </a:extLst>
          </p:cNvPr>
          <p:cNvCxnSpPr>
            <a:cxnSpLocks/>
          </p:cNvCxnSpPr>
          <p:nvPr/>
        </p:nvCxnSpPr>
        <p:spPr>
          <a:xfrm>
            <a:off x="3527191" y="2927184"/>
            <a:ext cx="0" cy="369345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714B5313-B49F-FBEF-1155-D2E3983690E6}"/>
              </a:ext>
            </a:extLst>
          </p:cNvPr>
          <p:cNvCxnSpPr>
            <a:cxnSpLocks/>
          </p:cNvCxnSpPr>
          <p:nvPr/>
        </p:nvCxnSpPr>
        <p:spPr>
          <a:xfrm>
            <a:off x="7088069" y="2911327"/>
            <a:ext cx="0" cy="369345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Dodécagone 14">
            <a:extLst>
              <a:ext uri="{FF2B5EF4-FFF2-40B4-BE49-F238E27FC236}">
                <a16:creationId xmlns:a16="http://schemas.microsoft.com/office/drawing/2014/main" id="{CC3B7FC2-FD41-D213-30AD-A3E8DAAC1EF3}"/>
              </a:ext>
            </a:extLst>
          </p:cNvPr>
          <p:cNvSpPr/>
          <p:nvPr/>
        </p:nvSpPr>
        <p:spPr>
          <a:xfrm>
            <a:off x="1598611" y="2301790"/>
            <a:ext cx="493132" cy="495505"/>
          </a:xfrm>
          <a:prstGeom prst="dodecagon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6" name="Dodécagone 15">
            <a:extLst>
              <a:ext uri="{FF2B5EF4-FFF2-40B4-BE49-F238E27FC236}">
                <a16:creationId xmlns:a16="http://schemas.microsoft.com/office/drawing/2014/main" id="{82FA4758-3A1F-DE00-FFAC-BB8AE12915B5}"/>
              </a:ext>
            </a:extLst>
          </p:cNvPr>
          <p:cNvSpPr/>
          <p:nvPr/>
        </p:nvSpPr>
        <p:spPr>
          <a:xfrm>
            <a:off x="5097752" y="2293862"/>
            <a:ext cx="493132" cy="495505"/>
          </a:xfrm>
          <a:prstGeom prst="dodecagon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Dodécagone 16">
            <a:extLst>
              <a:ext uri="{FF2B5EF4-FFF2-40B4-BE49-F238E27FC236}">
                <a16:creationId xmlns:a16="http://schemas.microsoft.com/office/drawing/2014/main" id="{F8C0035D-C006-21B1-243C-C570B00236F8}"/>
              </a:ext>
            </a:extLst>
          </p:cNvPr>
          <p:cNvSpPr/>
          <p:nvPr/>
        </p:nvSpPr>
        <p:spPr>
          <a:xfrm>
            <a:off x="8579962" y="2293861"/>
            <a:ext cx="493132" cy="495505"/>
          </a:xfrm>
          <a:prstGeom prst="dodecagon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16233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D097E-BABC-1696-8CA0-B0EEF3493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5EC53B71-4A8C-0C9E-39AE-C2188E0AC4D7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D52A3C1B-5E80-A559-D7AE-0D1EC4936F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5"/>
          <a:stretch/>
        </p:blipFill>
        <p:spPr>
          <a:xfrm>
            <a:off x="320497" y="213975"/>
            <a:ext cx="2730253" cy="12822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7C1BFE2-2ECE-24D4-3674-A6D63BE1AE82}"/>
              </a:ext>
            </a:extLst>
          </p:cNvPr>
          <p:cNvSpPr/>
          <p:nvPr/>
        </p:nvSpPr>
        <p:spPr>
          <a:xfrm>
            <a:off x="672811" y="1785541"/>
            <a:ext cx="9343016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36"/>
              </a:spcAft>
            </a:pPr>
            <a:r>
              <a:rPr lang="fr-FR" sz="2400" b="1" dirty="0">
                <a:solidFill>
                  <a:srgbClr val="4F81BD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Une recherche sur le temps long : calendrier </a:t>
            </a:r>
          </a:p>
          <a:p>
            <a:pPr>
              <a:spcAft>
                <a:spcPts val="636"/>
              </a:spcAft>
            </a:pPr>
            <a:r>
              <a:rPr lang="fr-FR" sz="2000" b="1" dirty="0">
                <a:latin typeface="Aptos" panose="020B0004020202020204" pitchFamily="34" charset="0"/>
                <a:ea typeface="Times New Roman" panose="02020603050405020304" pitchFamily="18" charset="0"/>
              </a:rPr>
              <a:t>-&gt; Temporalité : 2025-2028</a:t>
            </a:r>
          </a:p>
        </p:txBody>
      </p:sp>
      <p:graphicFrame>
        <p:nvGraphicFramePr>
          <p:cNvPr id="7" name="Objet 6">
            <a:extLst>
              <a:ext uri="{FF2B5EF4-FFF2-40B4-BE49-F238E27FC236}">
                <a16:creationId xmlns:a16="http://schemas.microsoft.com/office/drawing/2014/main" id="{6E8C9E76-7ED8-EC1D-2759-3C9F1F08C7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1580781"/>
              </p:ext>
            </p:extLst>
          </p:nvPr>
        </p:nvGraphicFramePr>
        <p:xfrm>
          <a:off x="914400" y="3165871"/>
          <a:ext cx="8929688" cy="2611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4206240" imgH="937071" progId="Excel.Sheet.12">
                  <p:embed/>
                </p:oleObj>
              </mc:Choice>
              <mc:Fallback>
                <p:oleObj name="Worksheet" r:id="rId4" imgW="4206240" imgH="937071" progId="Excel.Sheet.12">
                  <p:embed/>
                  <p:pic>
                    <p:nvPicPr>
                      <p:cNvPr id="7" name="Objet 6">
                        <a:extLst>
                          <a:ext uri="{FF2B5EF4-FFF2-40B4-BE49-F238E27FC236}">
                            <a16:creationId xmlns:a16="http://schemas.microsoft.com/office/drawing/2014/main" id="{6E8C9E76-7ED8-EC1D-2759-3C9F1F08C7D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4400" y="3165871"/>
                        <a:ext cx="8929688" cy="2611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74060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5A3E5-2184-C564-B5B2-3E9C86FDA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blanc, conception&#10;&#10;Le contenu généré par l’IA peut être incorrect.">
            <a:extLst>
              <a:ext uri="{FF2B5EF4-FFF2-40B4-BE49-F238E27FC236}">
                <a16:creationId xmlns:a16="http://schemas.microsoft.com/office/drawing/2014/main" id="{0705EB77-EB4B-8C04-E917-D89B5FE38F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69" y="406832"/>
            <a:ext cx="2491240" cy="1393701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DBD3201-B379-B743-9191-B6987CDF8843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8CFBBE2F-AB32-008D-546C-B57E80AF9B2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5"/>
          <a:stretch/>
        </p:blipFill>
        <p:spPr>
          <a:xfrm>
            <a:off x="266285" y="274451"/>
            <a:ext cx="2383110" cy="11192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09083B7-F7AD-25DC-8EF3-82A01B840E15}"/>
              </a:ext>
            </a:extLst>
          </p:cNvPr>
          <p:cNvSpPr/>
          <p:nvPr/>
        </p:nvSpPr>
        <p:spPr>
          <a:xfrm>
            <a:off x="2069569" y="4712765"/>
            <a:ext cx="6549496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36"/>
              </a:spcAft>
            </a:pPr>
            <a:r>
              <a:rPr lang="fr-FR" sz="2400" b="1" dirty="0">
                <a:solidFill>
                  <a:schemeClr val="accent6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Contact : Ninon SZWED</a:t>
            </a:r>
          </a:p>
          <a:p>
            <a:pPr algn="ctr">
              <a:spcAft>
                <a:spcPts val="636"/>
              </a:spcAft>
            </a:pPr>
            <a:r>
              <a:rPr lang="fr-FR" sz="2000" dirty="0">
                <a:latin typeface="Aptos" panose="020B0004020202020204" pitchFamily="34" charset="0"/>
                <a:ea typeface="Times New Roman" panose="02020603050405020304" pitchFamily="18" charset="0"/>
              </a:rPr>
              <a:t>Chargée d’étude – Institut Bertrand Schwartz</a:t>
            </a:r>
          </a:p>
          <a:p>
            <a:pPr algn="ctr">
              <a:spcAft>
                <a:spcPts val="636"/>
              </a:spcAft>
            </a:pPr>
            <a:r>
              <a:rPr lang="fr-FR" sz="2000" dirty="0">
                <a:latin typeface="Aptos" panose="020B0004020202020204" pitchFamily="34" charset="0"/>
                <a:ea typeface="Times New Roman" panose="02020603050405020304" pitchFamily="18" charset="0"/>
              </a:rPr>
              <a:t>06 61 71 29 23 – </a:t>
            </a:r>
            <a:r>
              <a:rPr lang="fr-FR" sz="2000" dirty="0">
                <a:solidFill>
                  <a:srgbClr val="4F81BD"/>
                </a:solidFill>
                <a:latin typeface="Aptos" panose="020B0004020202020204" pitchFamily="34" charset="0"/>
                <a:ea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nszwed@unml.info</a:t>
            </a:r>
            <a:r>
              <a:rPr lang="fr-FR" sz="2000" dirty="0">
                <a:solidFill>
                  <a:srgbClr val="4F81BD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 </a:t>
            </a:r>
          </a:p>
          <a:p>
            <a:pPr algn="ctr">
              <a:spcAft>
                <a:spcPts val="636"/>
              </a:spcAft>
            </a:pPr>
            <a:r>
              <a:rPr lang="fr-FR" sz="2000" dirty="0">
                <a:latin typeface="Aptos" panose="020B0004020202020204" pitchFamily="34" charset="0"/>
                <a:ea typeface="Times New Roman" panose="02020603050405020304" pitchFamily="18" charset="0"/>
              </a:rPr>
              <a:t>54, rue de Paradis, Paris, 10e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5791FF8-D333-C03A-D34A-35ABB76415E4}"/>
              </a:ext>
            </a:extLst>
          </p:cNvPr>
          <p:cNvSpPr txBox="1"/>
          <p:nvPr/>
        </p:nvSpPr>
        <p:spPr>
          <a:xfrm>
            <a:off x="676603" y="1800533"/>
            <a:ext cx="9335428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36"/>
              </a:spcAft>
            </a:pPr>
            <a:r>
              <a:rPr lang="fr-FR" sz="2400" b="1" dirty="0">
                <a:latin typeface="Aptos" panose="020B0004020202020204" pitchFamily="34" charset="0"/>
                <a:ea typeface="Times New Roman" panose="02020603050405020304" pitchFamily="18" charset="0"/>
              </a:rPr>
              <a:t>Projet de recherche – thèse de sociologie</a:t>
            </a:r>
          </a:p>
          <a:p>
            <a:pPr algn="ctr">
              <a:spcAft>
                <a:spcPts val="636"/>
              </a:spcAft>
            </a:pPr>
            <a:endParaRPr lang="fr-FR" sz="18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636"/>
              </a:spcAft>
            </a:pPr>
            <a:r>
              <a:rPr lang="fr-FR" sz="2800" b="1" dirty="0">
                <a:solidFill>
                  <a:srgbClr val="4F81BD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« La solitude des jeunes en insertion. </a:t>
            </a:r>
          </a:p>
          <a:p>
            <a:pPr algn="ctr">
              <a:spcAft>
                <a:spcPts val="636"/>
              </a:spcAft>
            </a:pPr>
            <a:r>
              <a:rPr lang="fr-FR" sz="2800" b="1" dirty="0">
                <a:solidFill>
                  <a:srgbClr val="4F81BD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Sociologie d’une expérience sociale de construction </a:t>
            </a:r>
          </a:p>
          <a:p>
            <a:pPr algn="ctr">
              <a:spcAft>
                <a:spcPts val="636"/>
              </a:spcAft>
            </a:pPr>
            <a:r>
              <a:rPr lang="fr-FR" sz="2800" b="1" dirty="0">
                <a:solidFill>
                  <a:srgbClr val="4F81BD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des identités. »</a:t>
            </a:r>
          </a:p>
        </p:txBody>
      </p:sp>
    </p:spTree>
    <p:extLst>
      <p:ext uri="{BB962C8B-B14F-4D97-AF65-F5344CB8AC3E}">
        <p14:creationId xmlns:p14="http://schemas.microsoft.com/office/powerpoint/2010/main" val="385872697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6a6f4f-a83e-4b88-a385-6fb428912201">
      <Terms xmlns="http://schemas.microsoft.com/office/infopath/2007/PartnerControls"/>
    </lcf76f155ced4ddcb4097134ff3c332f>
    <TaxCatchAll xmlns="eaf41e9e-550e-4b46-9d9d-290cbf19505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57D5258C6058643B28C676DBC72D61E" ma:contentTypeVersion="16" ma:contentTypeDescription="Crée un document." ma:contentTypeScope="" ma:versionID="a1f8b7f16d261c726a0867356cff9b4c">
  <xsd:schema xmlns:xsd="http://www.w3.org/2001/XMLSchema" xmlns:xs="http://www.w3.org/2001/XMLSchema" xmlns:p="http://schemas.microsoft.com/office/2006/metadata/properties" xmlns:ns2="f86a6f4f-a83e-4b88-a385-6fb428912201" xmlns:ns3="eaf41e9e-550e-4b46-9d9d-290cbf195051" targetNamespace="http://schemas.microsoft.com/office/2006/metadata/properties" ma:root="true" ma:fieldsID="fcc88cfe3a7d6ccd98ee629c73c94f3f" ns2:_="" ns3:_="">
    <xsd:import namespace="f86a6f4f-a83e-4b88-a385-6fb428912201"/>
    <xsd:import namespace="eaf41e9e-550e-4b46-9d9d-290cbf1950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6a6f4f-a83e-4b88-a385-6fb4289122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alises d’images" ma:readOnly="false" ma:fieldId="{5cf76f15-5ced-4ddc-b409-7134ff3c332f}" ma:taxonomyMulti="true" ma:sspId="2ad0f392-3a38-4830-9276-effe7fe4eb0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f41e9e-550e-4b46-9d9d-290cbf19505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209fc50-1898-4fb7-9334-839e93cafa92}" ma:internalName="TaxCatchAll" ma:showField="CatchAllData" ma:web="eaf41e9e-550e-4b46-9d9d-290cbf1950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D42731E-B1E6-4D3D-B25E-7DCAC30413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0A2BD0-E8C4-46A8-840B-F8734CFA6816}">
  <ds:schemaRefs>
    <ds:schemaRef ds:uri="eaf41e9e-550e-4b46-9d9d-290cbf195051"/>
    <ds:schemaRef ds:uri="f86a6f4f-a83e-4b88-a385-6fb42891220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11566DD-C92C-4B1B-9CC3-9AB3BF567C7D}"/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495</Words>
  <Application>Microsoft Office PowerPoint</Application>
  <PresentationFormat>Personnalisé</PresentationFormat>
  <Paragraphs>71</Paragraphs>
  <Slides>7</Slides>
  <Notes>7</Notes>
  <HiddenSlides>0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Aptos</vt:lpstr>
      <vt:lpstr>Arial</vt:lpstr>
      <vt:lpstr>Calibri</vt:lpstr>
      <vt:lpstr>Courier New</vt:lpstr>
      <vt:lpstr>Thème Office</vt:lpstr>
      <vt:lpstr>Feuille de calcul Microsoft Excel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*****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***** *****</dc:creator>
  <cp:lastModifiedBy>Ninon SZWED</cp:lastModifiedBy>
  <cp:revision>1</cp:revision>
  <cp:lastPrinted>2023-11-13T10:59:50Z</cp:lastPrinted>
  <dcterms:created xsi:type="dcterms:W3CDTF">2018-12-05T10:15:32Z</dcterms:created>
  <dcterms:modified xsi:type="dcterms:W3CDTF">2026-02-05T08:18:32Z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22000.0000000000</vt:lpwstr>
  </property>
  <property fmtid="{D5CDD505-2E9C-101B-9397-08002B2CF9AE}" pid="3" name="ContentTypeId">
    <vt:lpwstr>0x010100F57D5258C6058643B28C676DBC72D61E</vt:lpwstr>
  </property>
  <property fmtid="{D5CDD505-2E9C-101B-9397-08002B2CF9AE}" pid="4" name="MediaServiceImageTags">
    <vt:lpwstr/>
  </property>
</Properties>
</file>