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59" r:id="rId7"/>
    <p:sldId id="264" r:id="rId8"/>
    <p:sldId id="279" r:id="rId9"/>
    <p:sldId id="261" r:id="rId10"/>
    <p:sldId id="263" r:id="rId11"/>
    <p:sldId id="276" r:id="rId12"/>
    <p:sldId id="273" r:id="rId13"/>
    <p:sldId id="265" r:id="rId14"/>
    <p:sldId id="266" r:id="rId15"/>
    <p:sldId id="270" r:id="rId16"/>
    <p:sldId id="277" r:id="rId17"/>
    <p:sldId id="274" r:id="rId18"/>
    <p:sldId id="272" r:id="rId19"/>
    <p:sldId id="278" r:id="rId20"/>
    <p:sldId id="280" r:id="rId21"/>
  </p:sldIdLst>
  <p:sldSz cx="10688638" cy="7562850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B28"/>
    <a:srgbClr val="4799D9"/>
    <a:srgbClr val="D91259"/>
    <a:srgbClr val="9B1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768BB-579D-885A-CECF-FEB4353B8BD4}" v="43" dt="2024-05-27T16:00:42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A799-435D-481D-A28B-433317303329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9037-FF07-4927-B0C8-43744319E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Edith </a:t>
            </a:r>
          </a:p>
          <a:p>
            <a:r>
              <a:rPr lang="fr-FR"/>
              <a:t>Lancer l’enregistrement !!! </a:t>
            </a:r>
          </a:p>
          <a:p>
            <a:r>
              <a:rPr lang="fr-FR"/>
              <a:t>L’ensemble de l’outillage sera envoyé au réseau le 27 mai (mail – info flash).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Partager page : https://unmllanding2024.remseo.fr/</a:t>
            </a:r>
          </a:p>
          <a:p>
            <a:r>
              <a:rPr lang="fr-FR"/>
              <a:t>Edith 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6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Nancy – Charlotte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97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Zouvairia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Zouvairia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9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Nancy – Charlotte : partage d'écran </a:t>
            </a:r>
          </a:p>
          <a:p>
            <a:r>
              <a:rPr lang="fr-FR"/>
              <a:t>	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1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Edith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0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Edith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8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Edith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3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Edith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Priscillia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Priscillia</a:t>
            </a:r>
          </a:p>
          <a:p>
            <a:r>
              <a:rPr lang="fr-FR">
                <a:ea typeface="Calibri"/>
                <a:cs typeface="Calibri"/>
              </a:rPr>
              <a:t>Merci à </a:t>
            </a:r>
            <a:r>
              <a:rPr lang="fr-FR" b="1"/>
              <a:t>Stella </a:t>
            </a:r>
            <a:r>
              <a:rPr lang="fr-FR" b="1" err="1"/>
              <a:t>Morotti</a:t>
            </a:r>
            <a:r>
              <a:rPr lang="fr-FR" b="1"/>
              <a:t>, </a:t>
            </a:r>
            <a:r>
              <a:rPr lang="fr-FR"/>
              <a:t>Chargée de communication pour la Mission Locale Ouest Provence (elle doit être au webinaire)</a:t>
            </a:r>
            <a:endParaRPr lang="fr-FR">
              <a:ea typeface="Calibri"/>
              <a:cs typeface="Calibri"/>
            </a:endParaRPr>
          </a:p>
          <a:p>
            <a:r>
              <a:rPr lang="fr-FR">
                <a:ea typeface="Calibri"/>
                <a:cs typeface="Calibri"/>
              </a:rPr>
              <a:t>Merci à Quentin Warin (Charleville) et Aude Coll (</a:t>
            </a:r>
            <a:r>
              <a:rPr lang="fr-FR" err="1">
                <a:ea typeface="Calibri"/>
                <a:cs typeface="Calibri"/>
              </a:rPr>
              <a:t>Amilaura</a:t>
            </a:r>
            <a:r>
              <a:rPr lang="fr-FR">
                <a:ea typeface="Calibri"/>
                <a:cs typeface="Calibri"/>
              </a:rPr>
              <a:t>). </a:t>
            </a: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9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Edith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0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Edith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1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Priscillia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1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Priscillia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8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Priscillia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9037-FF07-4927-B0C8-43744319E9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7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7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3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</p:spPr>
        <p:txBody>
          <a:bodyPr lIns="104287" tIns="52144" rIns="104287" bIns="52144" anchor="t"/>
          <a:lstStyle>
            <a:lvl1pPr algn="l">
              <a:defRPr sz="4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8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8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9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49E53CA6-F7B3-BD4A-BDB7-6E00938D163F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3B62A47D-C235-3540-AD48-147B793D06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4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2679" y="6849671"/>
            <a:ext cx="9677400" cy="457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57FDA1-2A76-4DC1-A264-F1C5B8BE4C0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755" y="136525"/>
            <a:ext cx="2906628" cy="13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7F58F8-B569-4C02-BC02-7CCFCCA6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52" y="911"/>
            <a:ext cx="5714286" cy="19047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4EAAA8-9ABF-44F8-ADEB-DF0B560894B0}"/>
              </a:ext>
            </a:extLst>
          </p:cNvPr>
          <p:cNvSpPr txBox="1"/>
          <p:nvPr/>
        </p:nvSpPr>
        <p:spPr>
          <a:xfrm>
            <a:off x="7965783" y="6209448"/>
            <a:ext cx="2005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22 mai 2024</a:t>
            </a:r>
          </a:p>
        </p:txBody>
      </p: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E1B4E467-3AB3-5889-2925-C70249A9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46" y="455696"/>
            <a:ext cx="5657177" cy="56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47" y="0"/>
            <a:ext cx="4866130" cy="16220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128969" y="1333235"/>
            <a:ext cx="9198371" cy="8156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 dirty="0">
                <a:solidFill>
                  <a:schemeClr val="accent6"/>
                </a:solidFill>
                <a:latin typeface="Arial"/>
                <a:cs typeface="Arial"/>
              </a:rPr>
              <a:t>La page d’atterrissage de la campagne </a:t>
            </a:r>
            <a:r>
              <a:rPr lang="fr-FR" sz="2200" b="1" dirty="0">
                <a:solidFill>
                  <a:schemeClr val="accent6"/>
                </a:solidFill>
                <a:latin typeface="Arial"/>
                <a:cs typeface="Arial"/>
              </a:rPr>
              <a:t>: </a:t>
            </a:r>
            <a:r>
              <a:rPr lang="fr-FR" sz="2200" b="1" u="sng">
                <a:solidFill>
                  <a:schemeClr val="accent6"/>
                </a:solidFill>
                <a:latin typeface="Arial"/>
                <a:cs typeface="Arial"/>
              </a:rPr>
              <a:t>cestunemission.fr</a:t>
            </a:r>
            <a:r>
              <a:rPr lang="fr-FR" sz="2200" dirty="0">
                <a:latin typeface="Arial"/>
                <a:cs typeface="Arial"/>
              </a:rPr>
              <a:t>  </a:t>
            </a:r>
            <a:endParaRPr lang="fr-FR" dirty="0"/>
          </a:p>
          <a:p>
            <a:pPr>
              <a:spcAft>
                <a:spcPts val="0"/>
              </a:spcAft>
            </a:pPr>
            <a:endParaRPr lang="fr-FR" sz="2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7D865EEB-E63D-3FD8-84EC-60A6D5994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64" y="2030408"/>
            <a:ext cx="6992546" cy="48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36" y="104504"/>
            <a:ext cx="4311144" cy="1437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072055" y="1842111"/>
            <a:ext cx="7525407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>
                <a:solidFill>
                  <a:schemeClr val="accent6"/>
                </a:solidFill>
                <a:latin typeface="Arial"/>
                <a:cs typeface="Arial"/>
              </a:rPr>
              <a:t>Le plan de communication : dates </a:t>
            </a:r>
            <a:br>
              <a:rPr lang="fr-FR" sz="2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500" b="1">
                <a:solidFill>
                  <a:schemeClr val="accent6"/>
                </a:solidFill>
                <a:latin typeface="Arial"/>
                <a:cs typeface="Arial"/>
              </a:rPr>
              <a:t>et canaux digitaux</a:t>
            </a:r>
            <a:endParaRPr lang="fr-FR" sz="2500">
              <a:solidFill>
                <a:schemeClr val="accent6"/>
              </a:solidFill>
              <a:latin typeface="Arial"/>
              <a:cs typeface="Arial"/>
            </a:endParaRPr>
          </a:p>
          <a:p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>
                <a:latin typeface="Arial"/>
                <a:cs typeface="Arial"/>
              </a:rPr>
              <a:t>Deux phases : juin et novembre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>
                <a:latin typeface="Arial"/>
                <a:cs typeface="Arial"/>
              </a:rPr>
              <a:t>Démarrage Semaine du 17 juin (date à choisir dans cette semaine-là en fonction de vos propres calendriers éditoriaux)</a:t>
            </a:r>
          </a:p>
          <a:p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>
                <a:latin typeface="Arial"/>
                <a:cs typeface="Arial"/>
              </a:rPr>
              <a:t>Cible jeunes : Instagram, </a:t>
            </a:r>
            <a:r>
              <a:rPr lang="fr-FR" sz="2500" err="1">
                <a:latin typeface="Arial"/>
                <a:cs typeface="Arial"/>
              </a:rPr>
              <a:t>Tiktok</a:t>
            </a:r>
            <a:r>
              <a:rPr lang="fr-FR" sz="2500">
                <a:latin typeface="Arial"/>
                <a:cs typeface="Arial"/>
              </a:rPr>
              <a:t> et Facebook</a:t>
            </a:r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>
                <a:latin typeface="Arial"/>
                <a:cs typeface="Arial"/>
              </a:rPr>
              <a:t>Cible Employeurs : LinkedIn et Facebook  </a:t>
            </a:r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5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1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58" y="0"/>
            <a:ext cx="4949925" cy="1649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072054" y="1358784"/>
            <a:ext cx="881974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L’outillage mis à disposition du réseau des Missions Locales </a:t>
            </a:r>
          </a:p>
          <a:p>
            <a:r>
              <a:rPr lang="fr-FR" sz="2500" b="1">
                <a:latin typeface="Arial" panose="020B0604020202020204" pitchFamily="34" charset="0"/>
                <a:cs typeface="Arial" panose="020B0604020202020204" pitchFamily="34" charset="0"/>
              </a:rPr>
              <a:t>Le kit de com et le calendrier de </a:t>
            </a:r>
            <a:r>
              <a:rPr lang="fr-FR" sz="2500" b="1" err="1"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r>
              <a:rPr lang="fr-FR" sz="2500" b="1">
                <a:latin typeface="Arial" panose="020B0604020202020204" pitchFamily="34" charset="0"/>
                <a:cs typeface="Arial" panose="020B0604020202020204" pitchFamily="34" charset="0"/>
              </a:rPr>
              <a:t> dans un espace </a:t>
            </a:r>
            <a:r>
              <a:rPr lang="fr-FR" sz="2500" b="1" err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  <a:r>
              <a:rPr lang="fr-FR" sz="2500" b="1">
                <a:latin typeface="Arial" panose="020B0604020202020204" pitchFamily="34" charset="0"/>
                <a:cs typeface="Arial" panose="020B0604020202020204" pitchFamily="34" charset="0"/>
              </a:rPr>
              <a:t> dédié  </a:t>
            </a:r>
          </a:p>
          <a:p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5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5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DFC80-B1F0-A869-715C-5A852306C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78" y="3226526"/>
            <a:ext cx="9682901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58" y="0"/>
            <a:ext cx="4949925" cy="1649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976719" y="1395148"/>
            <a:ext cx="9711919" cy="58477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 dirty="0">
                <a:solidFill>
                  <a:schemeClr val="accent6"/>
                </a:solidFill>
                <a:latin typeface="Arial"/>
                <a:cs typeface="Arial"/>
              </a:rPr>
              <a:t>L’outillage mis à disposition du réseau des Missions Locales </a:t>
            </a:r>
            <a:r>
              <a:rPr lang="fr-FR" sz="2500" b="1" dirty="0">
                <a:latin typeface="Arial"/>
                <a:cs typeface="Arial"/>
              </a:rPr>
              <a:t>Le kit de com</a:t>
            </a:r>
          </a:p>
          <a:p>
            <a:endParaRPr lang="fr-FR" sz="2500" b="1" dirty="0">
              <a:latin typeface="Arial"/>
              <a:ea typeface="MS Mincho"/>
              <a:cs typeface="Arial"/>
            </a:endParaRPr>
          </a:p>
          <a:p>
            <a:r>
              <a:rPr lang="fr-FR" sz="2500" dirty="0">
                <a:latin typeface="Arial"/>
                <a:ea typeface="MS Mincho"/>
                <a:cs typeface="Arial"/>
              </a:rPr>
              <a:t>•</a:t>
            </a:r>
            <a:r>
              <a:rPr lang="fr-FR" sz="2500" b="1" dirty="0">
                <a:latin typeface="Arial"/>
                <a:ea typeface="MS Mincho"/>
                <a:cs typeface="Arial"/>
              </a:rPr>
              <a:t> Pour les jeunes : </a:t>
            </a:r>
            <a:endParaRPr lang="fr-FR" dirty="0">
              <a:latin typeface="Calibri"/>
              <a:ea typeface="MS Mincho" panose="02020609040205080304" pitchFamily="49" charset="-128"/>
              <a:cs typeface="Calibri"/>
            </a:endParaRPr>
          </a:p>
          <a:p>
            <a:r>
              <a:rPr lang="fr-FR" sz="2500" dirty="0">
                <a:ea typeface="+mn-lt"/>
                <a:cs typeface="+mn-lt"/>
              </a:rPr>
              <a:t>👉</a:t>
            </a:r>
            <a:r>
              <a:rPr lang="fr-FR" sz="2500" dirty="0">
                <a:latin typeface="Arial"/>
                <a:ea typeface="MS Mincho"/>
                <a:cs typeface="Arial"/>
              </a:rPr>
              <a:t> 2 films, aux formats horizontal et vertical, à réutiliser pour des </a:t>
            </a:r>
            <a:r>
              <a:rPr lang="fr-FR" sz="2500" dirty="0" err="1">
                <a:latin typeface="Arial"/>
                <a:ea typeface="MS Mincho"/>
                <a:cs typeface="Arial"/>
              </a:rPr>
              <a:t>posts</a:t>
            </a:r>
            <a:r>
              <a:rPr lang="fr-FR" sz="2500" dirty="0">
                <a:latin typeface="Arial"/>
                <a:ea typeface="MS Mincho"/>
                <a:cs typeface="Arial"/>
              </a:rPr>
              <a:t> en tant que de besoin</a:t>
            </a:r>
            <a:endParaRPr lang="fr-FR" dirty="0"/>
          </a:p>
          <a:p>
            <a:r>
              <a:rPr lang="fr-FR" sz="2500" dirty="0">
                <a:ea typeface="+mn-lt"/>
                <a:cs typeface="+mn-lt"/>
              </a:rPr>
              <a:t>👉</a:t>
            </a:r>
            <a:r>
              <a:rPr lang="fr-FR" sz="2500" dirty="0">
                <a:latin typeface="Arial"/>
                <a:ea typeface="MS Mincho"/>
                <a:cs typeface="Arial"/>
              </a:rPr>
              <a:t> Un calendrier éditorial avec des </a:t>
            </a:r>
            <a:r>
              <a:rPr lang="fr-FR" sz="2500" dirty="0" err="1">
                <a:latin typeface="Arial"/>
                <a:ea typeface="MS Mincho"/>
                <a:cs typeface="Arial"/>
              </a:rPr>
              <a:t>posts</a:t>
            </a:r>
            <a:r>
              <a:rPr lang="fr-FR" sz="2500" dirty="0">
                <a:latin typeface="Arial"/>
                <a:ea typeface="MS Mincho"/>
                <a:cs typeface="Arial"/>
              </a:rPr>
              <a:t> clés en main</a:t>
            </a:r>
            <a:endParaRPr lang="fr-FR" dirty="0">
              <a:latin typeface="Arial"/>
              <a:ea typeface="MS Mincho"/>
              <a:cs typeface="Arial"/>
            </a:endParaRPr>
          </a:p>
          <a:p>
            <a:r>
              <a:rPr lang="fr-FR" sz="2500" dirty="0">
                <a:ea typeface="+mn-lt"/>
                <a:cs typeface="+mn-lt"/>
              </a:rPr>
              <a:t>👉 </a:t>
            </a:r>
            <a:r>
              <a:rPr lang="fr-FR" sz="2500" dirty="0">
                <a:latin typeface="Arial"/>
                <a:ea typeface="MS Mincho"/>
                <a:cs typeface="Arial"/>
              </a:rPr>
              <a:t>Des images fixes à réutiliser pour des </a:t>
            </a:r>
            <a:r>
              <a:rPr lang="fr-FR" sz="2500" dirty="0" err="1">
                <a:latin typeface="Arial"/>
                <a:ea typeface="MS Mincho"/>
                <a:cs typeface="Arial"/>
              </a:rPr>
              <a:t>posts</a:t>
            </a:r>
            <a:r>
              <a:rPr lang="fr-FR" sz="2500" dirty="0">
                <a:latin typeface="Arial"/>
                <a:ea typeface="MS Mincho"/>
                <a:cs typeface="Arial"/>
              </a:rPr>
              <a:t> en tant que de besoin et des images pour bannières réseaux sociaux </a:t>
            </a:r>
            <a:r>
              <a:rPr lang="fr-FR" sz="2400" dirty="0">
                <a:latin typeface="Arial"/>
                <a:ea typeface="MS Mincho"/>
                <a:cs typeface="Calibri"/>
              </a:rPr>
              <a:t>et signatures mail</a:t>
            </a:r>
            <a:endParaRPr lang="fr-FR" dirty="0">
              <a:latin typeface="Arial"/>
              <a:ea typeface="MS Mincho"/>
              <a:cs typeface="Arial"/>
            </a:endParaRPr>
          </a:p>
          <a:p>
            <a:endParaRPr lang="fr-FR" sz="2500" dirty="0">
              <a:latin typeface="Arial"/>
              <a:ea typeface="MS Mincho"/>
              <a:cs typeface="Arial"/>
            </a:endParaRPr>
          </a:p>
          <a:p>
            <a:r>
              <a:rPr lang="fr-FR" sz="2500" dirty="0">
                <a:latin typeface="Arial"/>
                <a:ea typeface="MS Mincho"/>
                <a:cs typeface="Arial"/>
              </a:rPr>
              <a:t>• </a:t>
            </a:r>
            <a:r>
              <a:rPr lang="fr-FR" sz="2500" b="1" dirty="0">
                <a:latin typeface="Arial"/>
                <a:ea typeface="MS Mincho"/>
                <a:cs typeface="Arial"/>
              </a:rPr>
              <a:t>Pour les employeurs :</a:t>
            </a:r>
            <a:endParaRPr lang="fr-FR" dirty="0">
              <a:latin typeface="Arial"/>
              <a:ea typeface="MS Mincho"/>
              <a:cs typeface="Arial"/>
            </a:endParaRPr>
          </a:p>
          <a:p>
            <a:r>
              <a:rPr lang="fr-FR" sz="2500" dirty="0">
                <a:latin typeface="Calibri"/>
                <a:ea typeface="MS Mincho"/>
                <a:cs typeface="Calibri"/>
              </a:rPr>
              <a:t>👉 </a:t>
            </a:r>
            <a:r>
              <a:rPr lang="fr-FR" sz="2500" dirty="0">
                <a:latin typeface="Arial"/>
                <a:ea typeface="MS Mincho"/>
                <a:cs typeface="Calibri"/>
              </a:rPr>
              <a:t>1 film</a:t>
            </a:r>
            <a:r>
              <a:rPr lang="fr-FR" sz="2500" dirty="0">
                <a:latin typeface="Calibri"/>
                <a:ea typeface="MS Mincho"/>
                <a:cs typeface="Calibri"/>
              </a:rPr>
              <a:t> </a:t>
            </a:r>
            <a:r>
              <a:rPr lang="fr-FR" sz="2500" dirty="0">
                <a:latin typeface="Arial"/>
                <a:ea typeface="MS Mincho"/>
                <a:cs typeface="Arial"/>
              </a:rPr>
              <a:t>à réutiliser pour des </a:t>
            </a:r>
            <a:r>
              <a:rPr lang="fr-FR" sz="2500" dirty="0" err="1">
                <a:latin typeface="Arial"/>
                <a:ea typeface="MS Mincho"/>
                <a:cs typeface="Arial"/>
              </a:rPr>
              <a:t>posts</a:t>
            </a:r>
            <a:r>
              <a:rPr lang="fr-FR" sz="2500" dirty="0">
                <a:latin typeface="Arial"/>
                <a:ea typeface="MS Mincho"/>
                <a:cs typeface="Arial"/>
              </a:rPr>
              <a:t> en tant que de besoin</a:t>
            </a:r>
            <a:endParaRPr lang="fr-FR" dirty="0"/>
          </a:p>
          <a:p>
            <a:r>
              <a:rPr lang="fr-FR" sz="2500" dirty="0">
                <a:latin typeface="Arial"/>
                <a:ea typeface="MS Mincho"/>
                <a:cs typeface="Calibri"/>
              </a:rPr>
              <a:t>👉 Des images pour bannières réseaux sociaux et signatures mail</a:t>
            </a:r>
            <a:endParaRPr lang="fr-FR" dirty="0">
              <a:latin typeface="Arial"/>
              <a:cs typeface="Arial"/>
            </a:endParaRPr>
          </a:p>
          <a:p>
            <a:endParaRPr lang="fr-FR" sz="25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0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57" y="158428"/>
            <a:ext cx="4348326" cy="1380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072055" y="1842111"/>
            <a:ext cx="9116974" cy="2015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>
                <a:solidFill>
                  <a:schemeClr val="accent6"/>
                </a:solidFill>
                <a:latin typeface="Arial"/>
                <a:cs typeface="Arial"/>
              </a:rPr>
              <a:t>L’outillage mis à disposition </a:t>
            </a:r>
            <a:endParaRPr lang="fr-FR" sz="25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500" b="1">
                <a:latin typeface="Arial"/>
                <a:cs typeface="Arial"/>
              </a:rPr>
              <a:t>Présentation du calendrier des </a:t>
            </a:r>
            <a:r>
              <a:rPr lang="fr-FR" sz="2500" b="1" err="1">
                <a:latin typeface="Arial"/>
                <a:cs typeface="Arial"/>
              </a:rPr>
              <a:t>posts</a:t>
            </a:r>
            <a:r>
              <a:rPr lang="fr-FR" sz="2500" b="1">
                <a:latin typeface="Arial"/>
                <a:cs typeface="Arial"/>
              </a:rPr>
              <a:t> pour chaque cible</a:t>
            </a:r>
          </a:p>
          <a:p>
            <a:endParaRPr lang="fr-FR" sz="2500" b="1">
              <a:solidFill>
                <a:schemeClr val="accent6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5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CB7C19B-7386-3702-3A64-70D8A9A7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" y="2890873"/>
            <a:ext cx="10680638" cy="38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64" y="0"/>
            <a:ext cx="5225545" cy="17418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1642452"/>
            <a:ext cx="7967442" cy="52783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fr-FR" sz="2500" b="1">
                <a:solidFill>
                  <a:schemeClr val="accent6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Une action conduite par le Groupe de travail issu de la Commission associative nationale « Communication » du réseau des Missions Locales </a:t>
            </a:r>
            <a:endParaRPr lang="fr-FR" sz="240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24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Charlotte Hébert et Constantin </a:t>
            </a:r>
            <a:r>
              <a:rPr lang="fr-FR" err="1">
                <a:latin typeface="Arial"/>
                <a:cs typeface="Arial"/>
              </a:rPr>
              <a:t>Mulsant</a:t>
            </a:r>
            <a:r>
              <a:rPr lang="fr-FR">
                <a:latin typeface="Arial"/>
                <a:cs typeface="Arial"/>
              </a:rPr>
              <a:t> (ARML IDF) ; </a:t>
            </a:r>
            <a:r>
              <a:rPr lang="fr-FR">
                <a:latin typeface="Arial"/>
                <a:ea typeface="MS Mincho"/>
                <a:cs typeface="Arial"/>
              </a:rPr>
              <a:t>Inès </a:t>
            </a:r>
            <a:r>
              <a:rPr lang="fr-FR" err="1">
                <a:latin typeface="Arial"/>
                <a:ea typeface="MS Mincho"/>
                <a:cs typeface="Arial"/>
              </a:rPr>
              <a:t>Langros</a:t>
            </a:r>
            <a:r>
              <a:rPr lang="fr-FR">
                <a:latin typeface="Arial"/>
                <a:ea typeface="MS Mincho"/>
                <a:cs typeface="Arial"/>
              </a:rPr>
              <a:t>, </a:t>
            </a:r>
            <a:r>
              <a:rPr lang="fr-FR">
                <a:latin typeface="Arial"/>
                <a:cs typeface="Arial"/>
              </a:rPr>
              <a:t>Nancy </a:t>
            </a:r>
            <a:r>
              <a:rPr lang="fr-FR" err="1">
                <a:latin typeface="Arial"/>
                <a:cs typeface="Arial"/>
              </a:rPr>
              <a:t>Laffargue</a:t>
            </a:r>
            <a:r>
              <a:rPr lang="fr-FR">
                <a:latin typeface="Arial"/>
                <a:cs typeface="Arial"/>
              </a:rPr>
              <a:t> et Justine </a:t>
            </a:r>
            <a:r>
              <a:rPr lang="fr-FR" err="1">
                <a:latin typeface="Arial"/>
                <a:cs typeface="Arial"/>
              </a:rPr>
              <a:t>Dehaese</a:t>
            </a:r>
            <a:r>
              <a:rPr lang="fr-FR">
                <a:latin typeface="Arial"/>
                <a:cs typeface="Arial"/>
              </a:rPr>
              <a:t> (ARML Nouvelle Aquitaine) ; Olivier Huber et Francesco </a:t>
            </a:r>
            <a:r>
              <a:rPr lang="fr-FR" err="1">
                <a:latin typeface="Arial"/>
                <a:cs typeface="Arial"/>
              </a:rPr>
              <a:t>Deriu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Doncarli</a:t>
            </a:r>
            <a:r>
              <a:rPr lang="fr-FR">
                <a:latin typeface="Arial"/>
                <a:cs typeface="Arial"/>
              </a:rPr>
              <a:t> (ML de Corse)  Solenn </a:t>
            </a:r>
            <a:r>
              <a:rPr lang="fr-FR" err="1">
                <a:latin typeface="Arial"/>
                <a:cs typeface="Arial"/>
              </a:rPr>
              <a:t>Ravalec</a:t>
            </a:r>
            <a:r>
              <a:rPr lang="fr-FR">
                <a:latin typeface="Arial"/>
                <a:cs typeface="Arial"/>
              </a:rPr>
              <a:t> et Thibault Masse (ARML Normandie) ; Lucie </a:t>
            </a:r>
            <a:r>
              <a:rPr lang="fr-FR" err="1">
                <a:latin typeface="Arial"/>
                <a:cs typeface="Arial"/>
              </a:rPr>
              <a:t>Fetilleux</a:t>
            </a:r>
            <a:r>
              <a:rPr lang="fr-FR">
                <a:latin typeface="Arial"/>
                <a:cs typeface="Arial"/>
              </a:rPr>
              <a:t> (ARML Centre Val-de-Loire) ; Martin Davy, Shakira </a:t>
            </a:r>
            <a:r>
              <a:rPr lang="fr-FR" err="1">
                <a:latin typeface="Arial"/>
                <a:cs typeface="Arial"/>
              </a:rPr>
              <a:t>Shamtally</a:t>
            </a:r>
            <a:r>
              <a:rPr lang="fr-FR">
                <a:latin typeface="Arial"/>
                <a:cs typeface="Arial"/>
              </a:rPr>
              <a:t>, Lisa </a:t>
            </a:r>
            <a:r>
              <a:rPr lang="fr-FR" err="1">
                <a:latin typeface="Arial"/>
                <a:cs typeface="Arial"/>
              </a:rPr>
              <a:t>Lamur</a:t>
            </a:r>
            <a:r>
              <a:rPr lang="fr-FR">
                <a:latin typeface="Arial"/>
                <a:cs typeface="Arial"/>
              </a:rPr>
              <a:t> (ARML Sud PACA) ; Vincent </a:t>
            </a:r>
            <a:r>
              <a:rPr lang="fr-FR" err="1">
                <a:latin typeface="Arial"/>
                <a:cs typeface="Arial"/>
              </a:rPr>
              <a:t>Lamasuta</a:t>
            </a:r>
            <a:r>
              <a:rPr lang="fr-FR">
                <a:latin typeface="Arial"/>
                <a:cs typeface="Arial"/>
              </a:rPr>
              <a:t> (ML Antipolis), Aude Servent (ML Lille Avenirs), Patricia Lambert (ML de Dijon) ; Priscillia </a:t>
            </a:r>
            <a:r>
              <a:rPr lang="fr-FR" err="1">
                <a:latin typeface="Arial"/>
                <a:cs typeface="Arial"/>
              </a:rPr>
              <a:t>Gemieux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err="1">
                <a:latin typeface="Arial"/>
                <a:cs typeface="Arial"/>
              </a:rPr>
              <a:t>Zouvairia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Marecar</a:t>
            </a:r>
            <a:r>
              <a:rPr lang="fr-FR">
                <a:latin typeface="Arial"/>
                <a:cs typeface="Arial"/>
              </a:rPr>
              <a:t>, Anne-Charlotte </a:t>
            </a:r>
            <a:r>
              <a:rPr lang="fr-FR" err="1">
                <a:latin typeface="Arial"/>
                <a:cs typeface="Arial"/>
              </a:rPr>
              <a:t>Couget</a:t>
            </a:r>
            <a:r>
              <a:rPr lang="fr-FR">
                <a:latin typeface="Arial"/>
                <a:cs typeface="Arial"/>
              </a:rPr>
              <a:t>, Edith Le </a:t>
            </a:r>
            <a:r>
              <a:rPr lang="fr-FR" err="1">
                <a:latin typeface="Arial"/>
                <a:cs typeface="Arial"/>
              </a:rPr>
              <a:t>Gourrier</a:t>
            </a:r>
            <a:r>
              <a:rPr lang="fr-FR">
                <a:latin typeface="Arial"/>
                <a:cs typeface="Arial"/>
              </a:rPr>
              <a:t> (UNML)</a:t>
            </a:r>
          </a:p>
          <a:p>
            <a:pPr>
              <a:spcAft>
                <a:spcPts val="0"/>
              </a:spcAft>
            </a:pPr>
            <a:endParaRPr lang="fr-FR" sz="24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36" y="104504"/>
            <a:ext cx="4311144" cy="1437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072053" y="2521379"/>
            <a:ext cx="92214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</a:p>
          <a:p>
            <a:pPr algn="ctr"/>
            <a:r>
              <a:rPr lang="fr-FR" sz="3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votre mobilisation en faveur des jeunes et des employeurs ! </a:t>
            </a:r>
            <a:endParaRPr lang="fr-FR" sz="35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35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0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36" y="104504"/>
            <a:ext cx="4311144" cy="1437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1072053" y="1564633"/>
            <a:ext cx="9221477" cy="27853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500">
                <a:latin typeface="Arial"/>
                <a:cs typeface="Arial"/>
              </a:rPr>
              <a:t>(Petite pub !) </a:t>
            </a:r>
            <a:endParaRPr lang="fr-FR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500" b="1">
                <a:latin typeface="Arial"/>
                <a:ea typeface="MS Mincho"/>
                <a:cs typeface="Arial"/>
              </a:rPr>
              <a:t>Découvrez le </a:t>
            </a:r>
            <a:r>
              <a:rPr lang="fr-FR" sz="3500" b="1" err="1">
                <a:latin typeface="Arial"/>
                <a:ea typeface="MS Mincho"/>
                <a:cs typeface="Arial"/>
              </a:rPr>
              <a:t>Mag</a:t>
            </a:r>
            <a:r>
              <a:rPr lang="fr-FR" sz="3500" b="1">
                <a:latin typeface="Arial"/>
                <a:ea typeface="MS Mincho"/>
                <a:cs typeface="Arial"/>
              </a:rPr>
              <a:t>' Nouvelle Formule </a:t>
            </a:r>
            <a:endParaRPr lang="fr-FR" sz="3500" b="1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fr-FR" sz="3500" b="1">
              <a:solidFill>
                <a:schemeClr val="accent6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fr-FR" sz="3500" b="1">
              <a:solidFill>
                <a:srgbClr val="F79646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350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0BF10BE2-8E6B-90A6-1374-B42B15AFC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932" y="2963136"/>
            <a:ext cx="743456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081DC1-7136-C598-8B1B-401DA82E9931}"/>
              </a:ext>
            </a:extLst>
          </p:cNvPr>
          <p:cNvSpPr/>
          <p:nvPr/>
        </p:nvSpPr>
        <p:spPr>
          <a:xfrm>
            <a:off x="4814047" y="1568586"/>
            <a:ext cx="516597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La campagne que vous allez découvrir est le fruit d’un travail collaboratif lancé avec le </a:t>
            </a:r>
            <a:r>
              <a:rPr lang="fr-FR" sz="2200" b="1" err="1">
                <a:latin typeface="Arial" panose="020B0604020202020204" pitchFamily="34" charset="0"/>
                <a:cs typeface="Arial" panose="020B0604020202020204" pitchFamily="34" charset="0"/>
              </a:rPr>
              <a:t>Créathon</a:t>
            </a: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 lancé auprès du réseau le 23 janvier 2024.</a:t>
            </a:r>
          </a:p>
          <a:p>
            <a:endParaRPr lang="fr-F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2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commission associative nationale Communication a proposé de mettre à l’honneur les </a:t>
            </a:r>
            <a:r>
              <a:rPr lang="fr-FR" sz="2200" b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talents</a:t>
            </a:r>
            <a:r>
              <a:rPr lang="fr-FR" sz="22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des référents communication du réseau et des jeunes accompagnés en lançant ce </a:t>
            </a:r>
            <a:r>
              <a:rPr lang="fr-FR" sz="220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créathon</a:t>
            </a:r>
            <a:r>
              <a:rPr lang="fr-FR" sz="22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 </a:t>
            </a:r>
          </a:p>
          <a:p>
            <a:pPr>
              <a:spcAft>
                <a:spcPts val="0"/>
              </a:spcAft>
            </a:pPr>
            <a:endParaRPr lang="fr-FR" sz="220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2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Cette démarche a été validée par le bureau de l’UNML. </a:t>
            </a:r>
          </a:p>
          <a:p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A0931C-F40D-4AFD-8787-969DFCA7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90" y="0"/>
            <a:ext cx="4951225" cy="16504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4F0759-B07B-4926-97FE-ADB765F6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43" y="1650409"/>
            <a:ext cx="3470643" cy="43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1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66" y="0"/>
            <a:ext cx="4756057" cy="1585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1593921"/>
            <a:ext cx="8147819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>
                <a:solidFill>
                  <a:schemeClr val="accent6"/>
                </a:solidFill>
                <a:latin typeface="Arial"/>
                <a:ea typeface="MS Mincho"/>
                <a:cs typeface="Arial"/>
              </a:rPr>
              <a:t>Un grand merci à tous les participants au </a:t>
            </a:r>
            <a:r>
              <a:rPr lang="fr-FR" sz="2500" b="1" err="1">
                <a:solidFill>
                  <a:schemeClr val="accent6"/>
                </a:solidFill>
                <a:latin typeface="Arial"/>
                <a:ea typeface="MS Mincho"/>
                <a:cs typeface="Arial"/>
              </a:rPr>
              <a:t>créathon</a:t>
            </a:r>
            <a:r>
              <a:rPr lang="fr-FR" sz="2500" b="1">
                <a:solidFill>
                  <a:schemeClr val="accent6"/>
                </a:solidFill>
                <a:latin typeface="Arial"/>
                <a:ea typeface="MS Mincho"/>
                <a:cs typeface="Arial"/>
              </a:rPr>
              <a:t> ! 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E985C6-7FF6-3C72-E2F9-FE92A9C33B76}"/>
              </a:ext>
            </a:extLst>
          </p:cNvPr>
          <p:cNvSpPr txBox="1"/>
          <p:nvPr/>
        </p:nvSpPr>
        <p:spPr>
          <a:xfrm>
            <a:off x="609274" y="2420419"/>
            <a:ext cx="947008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Arial"/>
                <a:cs typeface="Arial"/>
              </a:rPr>
              <a:t>25 structures participantes dont : </a:t>
            </a:r>
            <a:endParaRPr lang="fr-FR">
              <a:latin typeface="Calibri"/>
              <a:cs typeface="Calibri"/>
            </a:endParaRPr>
          </a:p>
          <a:p>
            <a:endParaRPr lang="fr-FR" sz="2400" b="1">
              <a:latin typeface="Arial"/>
              <a:cs typeface="Arial"/>
            </a:endParaRPr>
          </a:p>
          <a:p>
            <a:r>
              <a:rPr lang="fr-FR" sz="2400" b="1">
                <a:latin typeface="Arial"/>
                <a:cs typeface="Arial"/>
              </a:rPr>
              <a:t>ARML : </a:t>
            </a:r>
            <a:r>
              <a:rPr lang="fr-FR" sz="2400">
                <a:latin typeface="Arial"/>
                <a:cs typeface="Arial"/>
              </a:rPr>
              <a:t>ARML Normandie </a:t>
            </a:r>
            <a:endParaRPr lang="fr-FR">
              <a:latin typeface="Calibri"/>
              <a:cs typeface="Calibri"/>
            </a:endParaRPr>
          </a:p>
          <a:p>
            <a:r>
              <a:rPr lang="fr-FR" sz="2400" b="1">
                <a:latin typeface="Arial"/>
                <a:cs typeface="Arial"/>
              </a:rPr>
              <a:t>Missions Locales : </a:t>
            </a:r>
            <a:r>
              <a:rPr lang="fr-FR" sz="2400">
                <a:latin typeface="Arial"/>
                <a:cs typeface="Arial"/>
              </a:rPr>
              <a:t>du Thouarsais, Arrondissement de Sedan, du Delta, Lille Avenirs, Lure Luxeuil Champagney, Rurale du Nord Marnais, Arc Charente, Charleville-Mézières, Est Var, </a:t>
            </a:r>
            <a:r>
              <a:rPr lang="fr-FR" sz="2400">
                <a:latin typeface="Arial"/>
                <a:ea typeface="+mn-lt"/>
                <a:cs typeface="+mn-lt"/>
              </a:rPr>
              <a:t>Bourges Mehun sur Yèvre Saint Florent sur Cher, du Valenciennois, La Ciotat, Lens Liévin, Limoges Métropole, </a:t>
            </a:r>
            <a:r>
              <a:rPr lang="fr-FR" sz="2400" err="1">
                <a:latin typeface="Arial"/>
                <a:ea typeface="+mn-lt"/>
                <a:cs typeface="+mn-lt"/>
              </a:rPr>
              <a:t>Melt</a:t>
            </a:r>
            <a:r>
              <a:rPr lang="fr-FR" sz="2400">
                <a:latin typeface="Arial"/>
                <a:ea typeface="+mn-lt"/>
                <a:cs typeface="+mn-lt"/>
              </a:rPr>
              <a:t>, Nord Essonne, Nord Isère, Nord Réunion, Ouest Provence, Pays Basque, Pays d'Auray, Pays de Lérins, Sud 79 et </a:t>
            </a:r>
            <a:r>
              <a:rPr lang="fr-FR" sz="2400" err="1">
                <a:latin typeface="Arial"/>
                <a:ea typeface="+mn-lt"/>
                <a:cs typeface="+mn-lt"/>
              </a:rPr>
              <a:t>We</a:t>
            </a:r>
            <a:r>
              <a:rPr lang="fr-FR" sz="2400">
                <a:latin typeface="Arial"/>
                <a:ea typeface="+mn-lt"/>
                <a:cs typeface="+mn-lt"/>
              </a:rPr>
              <a:t> Ker</a:t>
            </a:r>
            <a:endParaRPr lang="fr-FR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04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09" y="37637"/>
            <a:ext cx="4910736" cy="16369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998483" y="2094359"/>
            <a:ext cx="7598979" cy="3231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200" b="1">
                <a:solidFill>
                  <a:srgbClr val="F79646"/>
                </a:solidFill>
                <a:latin typeface="Arial"/>
                <a:ea typeface="MS Mincho"/>
                <a:cs typeface="Times New Roman"/>
              </a:rPr>
              <a:t>Et un grand bravo aux gagnants : </a:t>
            </a:r>
            <a:endParaRPr lang="fr-FR" sz="280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280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1">
                <a:latin typeface="Arial"/>
                <a:ea typeface="MS Mincho"/>
                <a:cs typeface="Times New Roman"/>
              </a:rPr>
              <a:t>Cible Jeunes : </a:t>
            </a:r>
            <a:r>
              <a:rPr lang="fr-FR" sz="2400">
                <a:latin typeface="Arial"/>
                <a:ea typeface="MS Mincho"/>
                <a:cs typeface="Times New Roman"/>
              </a:rPr>
              <a:t>la Mission Locale Ouest Provence pour les 2 films « cible jeunes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effectLst/>
                <a:latin typeface="Arial"/>
                <a:ea typeface="MS Mincho"/>
                <a:cs typeface="Times New Roman"/>
              </a:rPr>
              <a:t>Cible Employeurs :</a:t>
            </a:r>
            <a:r>
              <a:rPr lang="fr-FR" sz="2400" b="1">
                <a:latin typeface="Arial"/>
                <a:ea typeface="MS Mincho"/>
                <a:cs typeface="Times New Roman"/>
              </a:rPr>
              <a:t> </a:t>
            </a:r>
            <a:r>
              <a:rPr lang="fr-FR" sz="2400">
                <a:latin typeface="Arial"/>
                <a:ea typeface="MS Mincho"/>
                <a:cs typeface="Arial"/>
              </a:rPr>
              <a:t>la Mission Locale de Charleville-Mézières pour le concept et </a:t>
            </a:r>
            <a:r>
              <a:rPr lang="fr-FR" sz="2400" err="1">
                <a:latin typeface="Arial"/>
                <a:ea typeface="MS Mincho"/>
                <a:cs typeface="Arial"/>
              </a:rPr>
              <a:t>Amilaura</a:t>
            </a:r>
            <a:r>
              <a:rPr lang="fr-FR" sz="2400">
                <a:latin typeface="Arial"/>
                <a:ea typeface="MS Mincho"/>
                <a:cs typeface="Arial"/>
              </a:rPr>
              <a:t> avec la Mission Locale Bron - Décines – Meyzieu pour la réalisation. </a:t>
            </a:r>
            <a:endParaRPr lang="fr-FR" sz="2500" b="1">
              <a:effectLst/>
              <a:latin typeface="Calibri"/>
              <a:ea typeface="MS Mincho" panose="02020609040205080304" pitchFamily="49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19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09" y="37637"/>
            <a:ext cx="4910736" cy="16369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2420215"/>
            <a:ext cx="752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3492F-D764-4D1B-9138-32C302623DB5}"/>
              </a:ext>
            </a:extLst>
          </p:cNvPr>
          <p:cNvSpPr/>
          <p:nvPr/>
        </p:nvSpPr>
        <p:spPr>
          <a:xfrm>
            <a:off x="998483" y="2094359"/>
            <a:ext cx="75989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>
                <a:solidFill>
                  <a:srgbClr val="F79646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Objectif de ce « Traits d’Union » </a:t>
            </a:r>
            <a:endParaRPr lang="fr-FR" sz="280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3000" b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Nous mettre en ordre de marche pour lancer la campagne de façon optimale : atteindre nos cibles efficacement. </a:t>
            </a:r>
            <a:endParaRPr lang="fr-FR" sz="3000" b="1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70" y="65645"/>
            <a:ext cx="4480962" cy="1493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19505" y="1484804"/>
            <a:ext cx="82028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des cibles et objectifs du dispositif collaboratif national de communication </a:t>
            </a:r>
          </a:p>
          <a:p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2 cibles </a:t>
            </a:r>
            <a:endParaRPr lang="fr-F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Les jeunes de 16 à 25 ans, toute la France.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Les employeurs </a:t>
            </a:r>
          </a:p>
          <a:p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Objectifs du dispositif </a:t>
            </a:r>
          </a:p>
          <a:p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Dans la poursuite de la campagne nationale 2022, il s’agit de 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donner envie aux jeunes d’aller dans leur Mission Locale 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>
                <a:latin typeface="Arial" panose="020B0604020202020204" pitchFamily="34" charset="0"/>
                <a:cs typeface="Arial" panose="020B0604020202020204" pitchFamily="34" charset="0"/>
              </a:rPr>
              <a:t>faire connaitre les Missions Locales aux employeurs</a:t>
            </a:r>
          </a:p>
          <a:p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b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fr-FR" sz="200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1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6" y="126574"/>
            <a:ext cx="4607979" cy="1535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1466624"/>
            <a:ext cx="8986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3000" b="1">
                <a:latin typeface="Arial" panose="020B0604020202020204" pitchFamily="34" charset="0"/>
                <a:cs typeface="Arial" panose="020B0604020202020204" pitchFamily="34" charset="0"/>
              </a:rPr>
              <a:t>Les créations / </a:t>
            </a:r>
            <a:r>
              <a:rPr lang="fr-FR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film « cible jeunes » - le jeune homme - </a:t>
            </a:r>
            <a:r>
              <a:rPr lang="fr-FR" sz="2500">
                <a:latin typeface="Arial" panose="020B0604020202020204" pitchFamily="34" charset="0"/>
                <a:cs typeface="Arial" panose="020B0604020202020204" pitchFamily="34" charset="0"/>
              </a:rPr>
              <a:t>https://youtu.be/7b12sUuWySg </a:t>
            </a:r>
          </a:p>
          <a:p>
            <a:pPr fontAlgn="base"/>
            <a:endParaRPr lang="fr-FR" sz="25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38D92D-83AC-3630-211C-44EDEEC0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60" y="2506962"/>
            <a:ext cx="7421713" cy="45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6" y="126574"/>
            <a:ext cx="4607979" cy="1535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1466624"/>
            <a:ext cx="9103911" cy="16466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FR" sz="3000" b="1">
                <a:latin typeface="Arial" panose="020B0604020202020204" pitchFamily="34" charset="0"/>
                <a:cs typeface="Arial" panose="020B0604020202020204" pitchFamily="34" charset="0"/>
              </a:rPr>
              <a:t>Les créations / </a:t>
            </a:r>
            <a:r>
              <a:rPr lang="fr-FR" sz="25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film « cible jeunes » - la jeune femme</a:t>
            </a:r>
          </a:p>
          <a:p>
            <a:r>
              <a:rPr lang="fr-FR">
                <a:latin typeface="Arial"/>
                <a:ea typeface="+mn-lt"/>
                <a:cs typeface="Arial"/>
              </a:rPr>
              <a:t>https://youtu.be/D5B9MJXj0Y4</a:t>
            </a:r>
            <a:endParaRPr lang="fr-FR">
              <a:latin typeface="Arial"/>
              <a:cs typeface="Arial"/>
            </a:endParaRPr>
          </a:p>
          <a:p>
            <a:pPr fontAlgn="base"/>
            <a:endParaRPr lang="fr-FR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FR" sz="2500" b="1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habits, Visage humain, personne, mur&#10;&#10;Description générée automatiquement">
            <a:extLst>
              <a:ext uri="{FF2B5EF4-FFF2-40B4-BE49-F238E27FC236}">
                <a16:creationId xmlns:a16="http://schemas.microsoft.com/office/drawing/2014/main" id="{2C94E048-7BAC-7B2E-E717-9984D6DF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649" y="2429555"/>
            <a:ext cx="7420593" cy="4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4DE8C8-DFF8-48A2-A124-C7CCA228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6" y="126574"/>
            <a:ext cx="4607979" cy="1535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89A31-0ED2-441D-94F4-FDF9915434B6}"/>
              </a:ext>
            </a:extLst>
          </p:cNvPr>
          <p:cNvSpPr/>
          <p:nvPr/>
        </p:nvSpPr>
        <p:spPr>
          <a:xfrm>
            <a:off x="1072055" y="1466624"/>
            <a:ext cx="7525407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FR" sz="3000" b="1" dirty="0">
                <a:latin typeface="Arial"/>
                <a:cs typeface="Arial"/>
              </a:rPr>
              <a:t>Les créations / </a:t>
            </a:r>
            <a:r>
              <a:rPr lang="fr-FR" sz="2500" b="1" dirty="0">
                <a:solidFill>
                  <a:schemeClr val="accent6"/>
                </a:solidFill>
                <a:latin typeface="Arial"/>
                <a:cs typeface="Arial"/>
              </a:rPr>
              <a:t>Le film « Employeurs »</a:t>
            </a:r>
          </a:p>
          <a:p>
            <a:r>
              <a:rPr lang="fr-FR" sz="2500" dirty="0">
                <a:latin typeface="Arial"/>
                <a:ea typeface="+mn-lt"/>
                <a:cs typeface="+mn-lt"/>
              </a:rPr>
              <a:t>https://youtube.com/shorts/LA1_tmOIZNI?feature=share</a:t>
            </a:r>
            <a:endParaRPr lang="fr-FR"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EDC70D-604C-F12B-2951-5D7AF9347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5" y="2349689"/>
            <a:ext cx="7733295" cy="48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85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6a6f4f-a83e-4b88-a385-6fb428912201">
      <Terms xmlns="http://schemas.microsoft.com/office/infopath/2007/PartnerControls"/>
    </lcf76f155ced4ddcb4097134ff3c332f>
    <TaxCatchAll xmlns="eaf41e9e-550e-4b46-9d9d-290cbf195051" xsi:nil="true"/>
    <SharedWithUsers xmlns="eaf41e9e-550e-4b46-9d9d-290cbf195051">
      <UserInfo>
        <DisplayName>Edith LE GOURRIER</DisplayName>
        <AccountId>75</AccountId>
        <AccountType/>
      </UserInfo>
      <UserInfo>
        <DisplayName>Zouvairia MARECAR</DisplayName>
        <AccountId>94</AccountId>
        <AccountType/>
      </UserInfo>
      <UserInfo>
        <DisplayName>Priscillia GEMIEUX</DisplayName>
        <AccountId>69</AccountId>
        <AccountType/>
      </UserInfo>
      <UserInfo>
        <DisplayName>Anne-charlotte COUGET</DisplayName>
        <AccountId>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D5258C6058643B28C676DBC72D61E" ma:contentTypeVersion="14" ma:contentTypeDescription="Crée un document." ma:contentTypeScope="" ma:versionID="eabd990e1878d4a5dfd556d529626bdf">
  <xsd:schema xmlns:xsd="http://www.w3.org/2001/XMLSchema" xmlns:xs="http://www.w3.org/2001/XMLSchema" xmlns:p="http://schemas.microsoft.com/office/2006/metadata/properties" xmlns:ns2="f86a6f4f-a83e-4b88-a385-6fb428912201" xmlns:ns3="eaf41e9e-550e-4b46-9d9d-290cbf195051" targetNamespace="http://schemas.microsoft.com/office/2006/metadata/properties" ma:root="true" ma:fieldsID="43a66f7b1697b8c52c124f53dd41d8d6" ns2:_="" ns3:_="">
    <xsd:import namespace="f86a6f4f-a83e-4b88-a385-6fb428912201"/>
    <xsd:import namespace="eaf41e9e-550e-4b46-9d9d-290cbf195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a6f4f-a83e-4b88-a385-6fb428912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2ad0f392-3a38-4830-9276-effe7fe4eb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41e9e-550e-4b46-9d9d-290cbf19505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0938a1d-6d47-47cf-81c7-7b1be09bed79}" ma:internalName="TaxCatchAll" ma:showField="CatchAllData" ma:web="eaf41e9e-550e-4b46-9d9d-290cbf1950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0B8D4-B430-4A3E-A508-25A8336165A5}">
  <ds:schemaRefs>
    <ds:schemaRef ds:uri="eaf41e9e-550e-4b46-9d9d-290cbf195051"/>
    <ds:schemaRef ds:uri="f86a6f4f-a83e-4b88-a385-6fb428912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963681-1079-4350-A02D-FF5B108EA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F897F-FC56-48B5-AB4C-1DB9DF7D5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6a6f4f-a83e-4b88-a385-6fb428912201"/>
    <ds:schemaRef ds:uri="eaf41e9e-550e-4b46-9d9d-290cbf195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Personnalisé</PresentationFormat>
  <Paragraphs>122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***** *****</dc:creator>
  <cp:lastModifiedBy>Zouvairia MARECAR</cp:lastModifiedBy>
  <cp:revision>16</cp:revision>
  <cp:lastPrinted>2023-10-05T08:32:38Z</cp:lastPrinted>
  <dcterms:created xsi:type="dcterms:W3CDTF">2018-12-05T10:15:32Z</dcterms:created>
  <dcterms:modified xsi:type="dcterms:W3CDTF">2024-05-27T16:01:01Z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0x010100F57D5258C6058643B28C676DBC72D61E</vt:lpwstr>
  </property>
  <property fmtid="{D5CDD505-2E9C-101B-9397-08002B2CF9AE}" pid="3" name="Order">
    <vt:r8>253000</vt:r8>
  </property>
  <property fmtid="{D5CDD505-2E9C-101B-9397-08002B2CF9AE}" pid="4" name="MediaServiceImageTags">
    <vt:lpwstr/>
  </property>
</Properties>
</file>