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Lst>
  <p:notesMasterIdLst>
    <p:notesMasterId r:id="rId26"/>
  </p:notesMasterIdLst>
  <p:handoutMasterIdLst>
    <p:handoutMasterId r:id="rId27"/>
  </p:handoutMasterIdLst>
  <p:sldIdLst>
    <p:sldId id="256" r:id="rId5"/>
    <p:sldId id="259" r:id="rId6"/>
    <p:sldId id="257" r:id="rId7"/>
    <p:sldId id="261" r:id="rId8"/>
    <p:sldId id="286" r:id="rId9"/>
    <p:sldId id="278" r:id="rId10"/>
    <p:sldId id="264" r:id="rId11"/>
    <p:sldId id="260" r:id="rId12"/>
    <p:sldId id="280" r:id="rId13"/>
    <p:sldId id="281" r:id="rId14"/>
    <p:sldId id="283" r:id="rId15"/>
    <p:sldId id="266" r:id="rId16"/>
    <p:sldId id="284" r:id="rId17"/>
    <p:sldId id="267" r:id="rId18"/>
    <p:sldId id="268" r:id="rId19"/>
    <p:sldId id="269" r:id="rId20"/>
    <p:sldId id="271" r:id="rId21"/>
    <p:sldId id="272" r:id="rId22"/>
    <p:sldId id="273" r:id="rId23"/>
    <p:sldId id="274" r:id="rId24"/>
    <p:sldId id="265" r:id="rId25"/>
  </p:sldIdLst>
  <p:sldSz cx="9906000" cy="6858000" type="A4"/>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53EE0E3-9EF8-1043-9960-ADF77A9E1E01}">
          <p14:sldIdLst>
            <p14:sldId id="256"/>
            <p14:sldId id="259"/>
            <p14:sldId id="257"/>
            <p14:sldId id="261"/>
            <p14:sldId id="286"/>
            <p14:sldId id="278"/>
            <p14:sldId id="264"/>
            <p14:sldId id="260"/>
            <p14:sldId id="280"/>
            <p14:sldId id="281"/>
            <p14:sldId id="283"/>
            <p14:sldId id="266"/>
            <p14:sldId id="284"/>
            <p14:sldId id="267"/>
            <p14:sldId id="268"/>
            <p14:sldId id="269"/>
            <p14:sldId id="271"/>
            <p14:sldId id="272"/>
            <p14:sldId id="273"/>
            <p14:sldId id="274"/>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h LE GOURRIER" initials="ELG" lastIdx="1" clrIdx="0">
    <p:extLst>
      <p:ext uri="{19B8F6BF-5375-455C-9EA6-DF929625EA0E}">
        <p15:presenceInfo xmlns:p15="http://schemas.microsoft.com/office/powerpoint/2012/main" userId="Edith LE GOURR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D72262"/>
    <a:srgbClr val="9D23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59" autoAdjust="0"/>
    <p:restoredTop sz="67991" autoAdjust="0"/>
  </p:normalViewPr>
  <p:slideViewPr>
    <p:cSldViewPr snapToGrid="0" snapToObjects="1">
      <p:cViewPr varScale="1">
        <p:scale>
          <a:sx n="74" d="100"/>
          <a:sy n="74" d="100"/>
        </p:scale>
        <p:origin x="1944"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48259811-E553-A94F-9018-E29586DEF182}" type="datetimeFigureOut">
              <a:rPr lang="fr-FR" smtClean="0"/>
              <a:t>27/01/2020</a:t>
            </a:fld>
            <a:endParaRPr lang="fr-FR"/>
          </a:p>
        </p:txBody>
      </p:sp>
      <p:sp>
        <p:nvSpPr>
          <p:cNvPr id="4" name="Espace réservé du pied de page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6AEA124E-B1BC-424A-BA9E-0DB93B23E7FB}" type="slidenum">
              <a:rPr lang="fr-FR" smtClean="0"/>
              <a:t>‹N°›</a:t>
            </a:fld>
            <a:endParaRPr lang="fr-FR"/>
          </a:p>
        </p:txBody>
      </p:sp>
    </p:spTree>
    <p:extLst>
      <p:ext uri="{BB962C8B-B14F-4D97-AF65-F5344CB8AC3E}">
        <p14:creationId xmlns:p14="http://schemas.microsoft.com/office/powerpoint/2010/main" val="9665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B765172-B15C-8842-BD68-BD8A6B378D27}" type="datetimeFigureOut">
              <a:rPr lang="fr-FR" smtClean="0"/>
              <a:t>27/01/2020</a:t>
            </a:fld>
            <a:endParaRPr lang="fr-FR"/>
          </a:p>
        </p:txBody>
      </p:sp>
      <p:sp>
        <p:nvSpPr>
          <p:cNvPr id="4" name="Espace réservé de l'image des diapositives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1785E54-AE47-E740-B2B9-0089CB1B0919}" type="slidenum">
              <a:rPr lang="fr-FR" smtClean="0"/>
              <a:t>‹N°›</a:t>
            </a:fld>
            <a:endParaRPr lang="fr-FR"/>
          </a:p>
        </p:txBody>
      </p:sp>
    </p:spTree>
    <p:extLst>
      <p:ext uri="{BB962C8B-B14F-4D97-AF65-F5344CB8AC3E}">
        <p14:creationId xmlns:p14="http://schemas.microsoft.com/office/powerpoint/2010/main" val="297140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a:t>
            </a:fld>
            <a:endParaRPr lang="fr-FR"/>
          </a:p>
        </p:txBody>
      </p:sp>
    </p:spTree>
    <p:extLst>
      <p:ext uri="{BB962C8B-B14F-4D97-AF65-F5344CB8AC3E}">
        <p14:creationId xmlns:p14="http://schemas.microsoft.com/office/powerpoint/2010/main" val="351975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10</a:t>
            </a:fld>
            <a:endParaRPr lang="fr-FR"/>
          </a:p>
        </p:txBody>
      </p:sp>
    </p:spTree>
    <p:extLst>
      <p:ext uri="{BB962C8B-B14F-4D97-AF65-F5344CB8AC3E}">
        <p14:creationId xmlns:p14="http://schemas.microsoft.com/office/powerpoint/2010/main" val="31098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11</a:t>
            </a:fld>
            <a:endParaRPr lang="fr-FR"/>
          </a:p>
        </p:txBody>
      </p:sp>
    </p:spTree>
    <p:extLst>
      <p:ext uri="{BB962C8B-B14F-4D97-AF65-F5344CB8AC3E}">
        <p14:creationId xmlns:p14="http://schemas.microsoft.com/office/powerpoint/2010/main" val="91925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12</a:t>
            </a:fld>
            <a:endParaRPr lang="fr-FR"/>
          </a:p>
        </p:txBody>
      </p:sp>
    </p:spTree>
    <p:extLst>
      <p:ext uri="{BB962C8B-B14F-4D97-AF65-F5344CB8AC3E}">
        <p14:creationId xmlns:p14="http://schemas.microsoft.com/office/powerpoint/2010/main" val="291940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13</a:t>
            </a:fld>
            <a:endParaRPr lang="fr-FR"/>
          </a:p>
        </p:txBody>
      </p:sp>
    </p:spTree>
    <p:extLst>
      <p:ext uri="{BB962C8B-B14F-4D97-AF65-F5344CB8AC3E}">
        <p14:creationId xmlns:p14="http://schemas.microsoft.com/office/powerpoint/2010/main" val="358142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14</a:t>
            </a:fld>
            <a:endParaRPr lang="fr-FR"/>
          </a:p>
        </p:txBody>
      </p:sp>
    </p:spTree>
    <p:extLst>
      <p:ext uri="{BB962C8B-B14F-4D97-AF65-F5344CB8AC3E}">
        <p14:creationId xmlns:p14="http://schemas.microsoft.com/office/powerpoint/2010/main" val="1631632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15</a:t>
            </a:fld>
            <a:endParaRPr lang="fr-FR"/>
          </a:p>
        </p:txBody>
      </p:sp>
    </p:spTree>
    <p:extLst>
      <p:ext uri="{BB962C8B-B14F-4D97-AF65-F5344CB8AC3E}">
        <p14:creationId xmlns:p14="http://schemas.microsoft.com/office/powerpoint/2010/main" val="3515746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L’intégralité des réponses est adossée au bilan.</a:t>
            </a:r>
            <a:endParaRPr lang="fr-FR" b="1" dirty="0" smtClean="0">
              <a:solidFill>
                <a:srgbClr val="D72262"/>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16</a:t>
            </a:fld>
            <a:endParaRPr lang="fr-FR"/>
          </a:p>
        </p:txBody>
      </p:sp>
    </p:spTree>
    <p:extLst>
      <p:ext uri="{BB962C8B-B14F-4D97-AF65-F5344CB8AC3E}">
        <p14:creationId xmlns:p14="http://schemas.microsoft.com/office/powerpoint/2010/main" val="179580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L’intégralité des réponses est adossée au bilan.</a:t>
            </a:r>
            <a:endParaRPr lang="fr-FR" b="1" dirty="0" smtClean="0">
              <a:solidFill>
                <a:srgbClr val="D72262"/>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17</a:t>
            </a:fld>
            <a:endParaRPr lang="fr-FR"/>
          </a:p>
        </p:txBody>
      </p:sp>
    </p:spTree>
    <p:extLst>
      <p:ext uri="{BB962C8B-B14F-4D97-AF65-F5344CB8AC3E}">
        <p14:creationId xmlns:p14="http://schemas.microsoft.com/office/powerpoint/2010/main" val="105690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AUTRES MESSAGES :</a:t>
            </a:r>
          </a:p>
          <a:p>
            <a:r>
              <a:rPr lang="fr-FR" sz="1200" b="0" i="0" u="none" strike="noStrike" kern="1200" baseline="0" dirty="0" smtClean="0">
                <a:solidFill>
                  <a:schemeClr val="tx1"/>
                </a:solidFill>
                <a:latin typeface="+mn-lt"/>
                <a:ea typeface="+mn-ea"/>
                <a:cs typeface="+mn-cs"/>
              </a:rPr>
              <a:t>« 9 thématiques vous sont proposées et 3 questions vous sont posées pour chaque thème. Vous pouvez choisir de répondre à tous ces thèmes</a:t>
            </a:r>
          </a:p>
          <a:p>
            <a:r>
              <a:rPr lang="fr-FR" sz="1200" b="0" i="0" u="none" strike="noStrike" kern="1200" baseline="0" dirty="0" smtClean="0">
                <a:solidFill>
                  <a:schemeClr val="tx1"/>
                </a:solidFill>
                <a:latin typeface="+mn-lt"/>
                <a:ea typeface="+mn-ea"/>
                <a:cs typeface="+mn-cs"/>
              </a:rPr>
              <a:t>pour nous permettre d’avoir une vision globale ou seulement à certains d’entre eux. Vous pouvez aussi choisir l’ordre dans lequel vous souhaitez</a:t>
            </a:r>
          </a:p>
          <a:p>
            <a:r>
              <a:rPr lang="fr-FR" sz="1200" b="0" i="0" u="none" strike="noStrike" kern="1200" baseline="0" dirty="0" smtClean="0">
                <a:solidFill>
                  <a:schemeClr val="tx1"/>
                </a:solidFill>
                <a:latin typeface="+mn-lt"/>
                <a:ea typeface="+mn-ea"/>
                <a:cs typeface="+mn-cs"/>
              </a:rPr>
              <a:t>les explorer »</a:t>
            </a:r>
          </a:p>
          <a:p>
            <a:r>
              <a:rPr lang="fr-FR" sz="1200" b="0" i="0" u="none" strike="noStrike" kern="1200" baseline="0" dirty="0" smtClean="0">
                <a:solidFill>
                  <a:schemeClr val="tx1"/>
                </a:solidFill>
                <a:latin typeface="+mn-lt"/>
                <a:ea typeface="+mn-ea"/>
                <a:cs typeface="+mn-cs"/>
              </a:rPr>
              <a:t>1 « C’est vous qui allez répondre aux questions… je vous accompagne. N’hésitez pas à m’interpeller si vous avez besoin »</a:t>
            </a:r>
          </a:p>
          <a:p>
            <a:r>
              <a:rPr lang="fr-FR" sz="1200" b="0" i="0" u="none" strike="noStrike" kern="1200" baseline="0" dirty="0" smtClean="0">
                <a:solidFill>
                  <a:schemeClr val="tx1"/>
                </a:solidFill>
                <a:latin typeface="+mn-lt"/>
                <a:ea typeface="+mn-ea"/>
                <a:cs typeface="+mn-cs"/>
              </a:rPr>
              <a:t>1 « Il n’y a pas de bonne ni de mauvaise réponse, l’idée étant bien de partir de votre situation »</a:t>
            </a:r>
          </a:p>
          <a:p>
            <a:r>
              <a:rPr lang="fr-FR" sz="1200" b="0" i="0" u="none" strike="noStrike" kern="1200" baseline="0" dirty="0" smtClean="0">
                <a:solidFill>
                  <a:schemeClr val="tx1"/>
                </a:solidFill>
                <a:latin typeface="+mn-lt"/>
                <a:ea typeface="+mn-ea"/>
                <a:cs typeface="+mn-cs"/>
              </a:rPr>
              <a:t>1 « Le bilan qui présente les réponses aux questions auxquelles vous allez répondre vous sera remis. Ce bilan vous appartient. Les informations</a:t>
            </a:r>
          </a:p>
          <a:p>
            <a:r>
              <a:rPr lang="fr-FR" sz="1200" b="0" i="0" u="none" strike="noStrike" kern="1200" baseline="0" dirty="0" smtClean="0">
                <a:solidFill>
                  <a:schemeClr val="tx1"/>
                </a:solidFill>
                <a:latin typeface="+mn-lt"/>
                <a:ea typeface="+mn-ea"/>
                <a:cs typeface="+mn-cs"/>
              </a:rPr>
              <a:t>que vous allez renseigner pourront être enregistrées dans votre dossier (en précisant à quel endroit sera stocké le bilan: I-</a:t>
            </a:r>
            <a:r>
              <a:rPr lang="fr-FR" sz="1200" b="0" i="0" u="none" strike="noStrike" kern="1200" baseline="0" dirty="0" err="1" smtClean="0">
                <a:solidFill>
                  <a:schemeClr val="tx1"/>
                </a:solidFill>
                <a:latin typeface="+mn-lt"/>
                <a:ea typeface="+mn-ea"/>
                <a:cs typeface="+mn-cs"/>
              </a:rPr>
              <a:t>milo</a:t>
            </a:r>
            <a:r>
              <a:rPr lang="fr-FR" sz="1200" b="0" i="0" u="none" strike="noStrike" kern="1200" baseline="0" dirty="0" smtClean="0">
                <a:solidFill>
                  <a:schemeClr val="tx1"/>
                </a:solidFill>
                <a:latin typeface="+mn-lt"/>
                <a:ea typeface="+mn-ea"/>
                <a:cs typeface="+mn-cs"/>
              </a:rPr>
              <a:t>…) ou directement sur un compte que vous pourrez créer à votre nom sur le site nommé « </a:t>
            </a:r>
            <a:r>
              <a:rPr lang="fr-FR" sz="1200" b="0" i="0" u="none" strike="noStrike" kern="1200" baseline="0" dirty="0" err="1" smtClean="0">
                <a:solidFill>
                  <a:schemeClr val="tx1"/>
                </a:solidFill>
                <a:latin typeface="+mn-lt"/>
                <a:ea typeface="+mn-ea"/>
                <a:cs typeface="+mn-cs"/>
              </a:rPr>
              <a:t>bobemploi</a:t>
            </a:r>
            <a:r>
              <a:rPr lang="fr-FR" sz="1200" b="0" i="0" u="none" strike="noStrike" kern="1200" baseline="0" dirty="0" smtClean="0">
                <a:solidFill>
                  <a:schemeClr val="tx1"/>
                </a:solidFill>
                <a:latin typeface="+mn-lt"/>
                <a:ea typeface="+mn-ea"/>
                <a:cs typeface="+mn-cs"/>
              </a:rPr>
              <a:t> ». Elles ne seront jamais transmises à un tiers sans votre accord express ».</a:t>
            </a:r>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18</a:t>
            </a:fld>
            <a:endParaRPr lang="fr-FR"/>
          </a:p>
        </p:txBody>
      </p:sp>
    </p:spTree>
    <p:extLst>
      <p:ext uri="{BB962C8B-B14F-4D97-AF65-F5344CB8AC3E}">
        <p14:creationId xmlns:p14="http://schemas.microsoft.com/office/powerpoint/2010/main" val="298726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dirty="0" smtClean="0">
                <a:solidFill>
                  <a:schemeClr val="tx1"/>
                </a:solidFill>
              </a:rPr>
              <a:t>Sans la présence du professionnel pendant la passation, </a:t>
            </a:r>
            <a:r>
              <a:rPr lang="fr-FR" sz="1200" b="0" dirty="0" err="1" smtClean="0">
                <a:solidFill>
                  <a:schemeClr val="tx1"/>
                </a:solidFill>
              </a:rPr>
              <a:t>A-Li</a:t>
            </a:r>
            <a:r>
              <a:rPr lang="fr-FR" sz="1200" b="0" dirty="0" smtClean="0">
                <a:solidFill>
                  <a:schemeClr val="tx1"/>
                </a:solidFill>
              </a:rPr>
              <a:t> perd</a:t>
            </a:r>
            <a:r>
              <a:rPr lang="fr-FR" sz="1200" b="0" baseline="0" dirty="0" smtClean="0">
                <a:solidFill>
                  <a:schemeClr val="tx1"/>
                </a:solidFill>
              </a:rPr>
              <a:t> </a:t>
            </a:r>
            <a:r>
              <a:rPr lang="fr-FR" sz="1200" b="0" dirty="0" smtClean="0">
                <a:solidFill>
                  <a:schemeClr val="tx1"/>
                </a:solidFill>
              </a:rPr>
              <a:t>sa valeur ajoutée.</a:t>
            </a:r>
          </a:p>
          <a:p>
            <a:endParaRPr lang="fr-FR" sz="1200" b="0" dirty="0" smtClean="0">
              <a:solidFill>
                <a:schemeClr val="tx1"/>
              </a:solidFill>
            </a:endParaRPr>
          </a:p>
          <a:p>
            <a:r>
              <a:rPr lang="fr-FR" sz="1200" b="0" i="0" u="none" strike="noStrike" kern="1200" baseline="0" dirty="0" smtClean="0">
                <a:solidFill>
                  <a:schemeClr val="tx1"/>
                </a:solidFill>
                <a:latin typeface="+mn-lt"/>
                <a:ea typeface="+mn-ea"/>
                <a:cs typeface="+mn-cs"/>
              </a:rPr>
              <a:t>A-Li est un point de départ au dialogue entre le jeune et le professionnel, la posture du professionnel pendant la passation d’A-Li est donc déterminante.</a:t>
            </a:r>
            <a:endParaRPr lang="fr-FR" sz="1200" b="0" dirty="0" smtClean="0">
              <a:solidFill>
                <a:schemeClr val="tx1"/>
              </a:solidFill>
            </a:endParaRPr>
          </a:p>
          <a:p>
            <a:endParaRPr lang="fr-FR" sz="1200" b="0" dirty="0" smtClean="0">
              <a:solidFill>
                <a:schemeClr val="tx1"/>
              </a:solidFill>
            </a:endParaRPr>
          </a:p>
          <a:p>
            <a:r>
              <a:rPr lang="fr-FR" sz="1200" b="0" dirty="0" smtClean="0">
                <a:solidFill>
                  <a:schemeClr val="tx1"/>
                </a:solidFill>
              </a:rPr>
              <a:t>Dans certains cas, le professionnel peut juger opportun de laisser le jeune explorer les différents thématiques en autonomie et d’échanger seulement au moment de l’édition du bilan.</a:t>
            </a:r>
          </a:p>
          <a:p>
            <a:endParaRPr lang="fr-FR" sz="1200" b="0" dirty="0" smtClean="0">
              <a:solidFill>
                <a:schemeClr val="tx1"/>
              </a:solidFill>
            </a:endParaRPr>
          </a:p>
          <a:p>
            <a:r>
              <a:rPr lang="fr-FR" sz="1200" b="1" i="0" u="none" strike="noStrike" kern="1200" baseline="0" dirty="0" smtClean="0">
                <a:solidFill>
                  <a:schemeClr val="tx1"/>
                </a:solidFill>
                <a:latin typeface="+mn-lt"/>
                <a:ea typeface="+mn-ea"/>
                <a:cs typeface="+mn-cs"/>
              </a:rPr>
              <a:t>II est possible de suspendre la passation. Dans ce cas le jeune peut enregistrer le bilan en cours par la création d’un compte bob. Il pourra poursuivre la passation quand il le souhaitera en cliquant sur le lien qui sera mis à disposition sur son compte (</a:t>
            </a:r>
            <a:r>
              <a:rPr lang="fr-FR" sz="1200" b="1" i="0" u="none" strike="noStrike" kern="1200" baseline="0" dirty="0" err="1" smtClean="0">
                <a:solidFill>
                  <a:schemeClr val="tx1"/>
                </a:solidFill>
                <a:latin typeface="+mn-lt"/>
                <a:ea typeface="+mn-ea"/>
                <a:cs typeface="+mn-cs"/>
              </a:rPr>
              <a:t>cf</a:t>
            </a:r>
            <a:r>
              <a:rPr lang="fr-FR" sz="1200" b="1" i="0" u="none" strike="noStrike" kern="1200" baseline="0" dirty="0" smtClean="0">
                <a:solidFill>
                  <a:schemeClr val="tx1"/>
                </a:solidFill>
                <a:latin typeface="+mn-lt"/>
                <a:ea typeface="+mn-ea"/>
                <a:cs typeface="+mn-cs"/>
              </a:rPr>
              <a:t> page 9 du guide).</a:t>
            </a:r>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19</a:t>
            </a:fld>
            <a:endParaRPr lang="fr-FR"/>
          </a:p>
        </p:txBody>
      </p:sp>
    </p:spTree>
    <p:extLst>
      <p:ext uri="{BB962C8B-B14F-4D97-AF65-F5344CB8AC3E}">
        <p14:creationId xmlns:p14="http://schemas.microsoft.com/office/powerpoint/2010/main" val="83700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2</a:t>
            </a:fld>
            <a:endParaRPr lang="fr-FR"/>
          </a:p>
        </p:txBody>
      </p:sp>
    </p:spTree>
    <p:extLst>
      <p:ext uri="{BB962C8B-B14F-4D97-AF65-F5344CB8AC3E}">
        <p14:creationId xmlns:p14="http://schemas.microsoft.com/office/powerpoint/2010/main" val="2550842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Rappeler aussi au jeune</a:t>
            </a:r>
            <a:r>
              <a:rPr lang="fr-FR" baseline="0" dirty="0" smtClean="0"/>
              <a:t> :</a:t>
            </a:r>
          </a:p>
          <a:p>
            <a:endParaRPr lang="fr-FR" baseline="0" dirty="0" smtClean="0"/>
          </a:p>
          <a:p>
            <a:r>
              <a:rPr lang="fr-FR" sz="1200" b="0" dirty="0" smtClean="0">
                <a:solidFill>
                  <a:schemeClr val="tx1"/>
                </a:solidFill>
              </a:rPr>
              <a:t>- que le bilan et les informations qu’il contient lui appartiennent , et qu’elles sont accessibles pour lui, soit directement sur le compte Bob qu’il aura créé à son nom et à partir de son adresse mail, soit sur demande à la Mission Locale si le bilan est stocké à la Mission Locale.</a:t>
            </a:r>
            <a:br>
              <a:rPr lang="fr-FR" sz="1200" b="0" dirty="0" smtClean="0">
                <a:solidFill>
                  <a:schemeClr val="tx1"/>
                </a:solidFill>
              </a:rPr>
            </a:br>
            <a:r>
              <a:rPr lang="fr-FR" sz="1200" b="0" dirty="0" smtClean="0">
                <a:solidFill>
                  <a:schemeClr val="tx1"/>
                </a:solidFill>
              </a:rPr>
              <a:t>- que le partage avec d’autres intervenants ou partenaires (tiers) ne se fera que sur sa demande ou avec son accord préalable.</a:t>
            </a:r>
            <a:r>
              <a:rPr lang="fr-FR" sz="1200" dirty="0" smtClean="0">
                <a:solidFill>
                  <a:schemeClr val="tx1"/>
                </a:solidFill>
              </a:rPr>
              <a:t/>
            </a:r>
            <a:br>
              <a:rPr lang="fr-FR" sz="1200" dirty="0" smtClean="0">
                <a:solidFill>
                  <a:schemeClr val="tx1"/>
                </a:solidFill>
              </a:rPr>
            </a:br>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20</a:t>
            </a:fld>
            <a:endParaRPr lang="fr-FR"/>
          </a:p>
        </p:txBody>
      </p:sp>
    </p:spTree>
    <p:extLst>
      <p:ext uri="{BB962C8B-B14F-4D97-AF65-F5344CB8AC3E}">
        <p14:creationId xmlns:p14="http://schemas.microsoft.com/office/powerpoint/2010/main" val="292313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AMONT : Une fois la page d’accueil</a:t>
            </a:r>
            <a:r>
              <a:rPr lang="fr-FR" baseline="0" dirty="0" smtClean="0"/>
              <a:t> </a:t>
            </a:r>
            <a:r>
              <a:rPr lang="fr-FR" dirty="0" smtClean="0"/>
              <a:t>chargée, </a:t>
            </a:r>
            <a:r>
              <a:rPr lang="fr-FR" dirty="0" err="1" smtClean="0"/>
              <a:t>A-Li</a:t>
            </a:r>
            <a:r>
              <a:rPr lang="fr-FR" dirty="0" smtClean="0"/>
              <a:t> peut être utilisé hors ligne.</a:t>
            </a:r>
            <a:r>
              <a:rPr lang="fr-FR" baseline="0" dirty="0" smtClean="0"/>
              <a:t> </a:t>
            </a:r>
            <a:r>
              <a:rPr lang="fr-FR" dirty="0" smtClean="0"/>
              <a:t>Toutefois, le bilan ne pourra pas être</a:t>
            </a:r>
            <a:r>
              <a:rPr lang="fr-FR" baseline="0" dirty="0" smtClean="0"/>
              <a:t> </a:t>
            </a:r>
            <a:r>
              <a:rPr lang="fr-FR" dirty="0" smtClean="0"/>
              <a:t>généré car il nécessite une connexion</a:t>
            </a:r>
            <a:r>
              <a:rPr lang="fr-FR" baseline="0" dirty="0" smtClean="0"/>
              <a:t> </a:t>
            </a:r>
            <a:r>
              <a:rPr lang="fr-FR" dirty="0" smtClean="0"/>
              <a:t>Internet.</a:t>
            </a:r>
            <a:endParaRPr lang="fr-FR" sz="1100" b="1" dirty="0" smtClean="0">
              <a:solidFill>
                <a:srgbClr val="9D2362"/>
              </a:solidFill>
              <a:latin typeface="Arial" panose="020B0604020202020204" pitchFamily="34" charset="0"/>
              <a:cs typeface="Arial" panose="020B0604020202020204" pitchFamily="34" charset="0"/>
            </a:endParaRPr>
          </a:p>
          <a:p>
            <a:r>
              <a:rPr lang="fr-FR" dirty="0" smtClean="0"/>
              <a:t>POUR LANCER A-LI : À NOTER </a:t>
            </a:r>
            <a:r>
              <a:rPr lang="fr-FR" b="0" dirty="0" smtClean="0"/>
              <a:t>Il est aussi possible de compléter A-Li</a:t>
            </a:r>
            <a:r>
              <a:rPr lang="fr-FR" b="0" baseline="0" dirty="0" smtClean="0"/>
              <a:t> </a:t>
            </a:r>
            <a:r>
              <a:rPr lang="fr-FR" b="0" dirty="0" smtClean="0"/>
              <a:t>à l’aide d’une version papier, en imprimant le</a:t>
            </a:r>
            <a:r>
              <a:rPr lang="fr-FR" b="0" baseline="0" dirty="0" smtClean="0"/>
              <a:t> </a:t>
            </a:r>
            <a:r>
              <a:rPr lang="fr-FR" b="0" dirty="0" smtClean="0"/>
              <a:t>questionnaire vierge, puis en reportant les</a:t>
            </a:r>
            <a:r>
              <a:rPr lang="fr-FR" b="0" baseline="0" dirty="0" smtClean="0"/>
              <a:t> réponses </a:t>
            </a:r>
            <a:r>
              <a:rPr lang="fr-FR" b="0" dirty="0" smtClean="0"/>
              <a:t>en ligne, dans un second temps, afin</a:t>
            </a:r>
            <a:r>
              <a:rPr lang="fr-FR" b="0" baseline="0" dirty="0" smtClean="0"/>
              <a:t> </a:t>
            </a:r>
            <a:r>
              <a:rPr lang="fr-FR" b="0" dirty="0" smtClean="0"/>
              <a:t>d’éditer le bilan.</a:t>
            </a:r>
          </a:p>
          <a:p>
            <a:endParaRPr lang="fr-FR" sz="1100" b="0"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II est possible de </a:t>
            </a:r>
            <a:r>
              <a:rPr lang="fr-FR" sz="1200" b="1" i="0" u="none" strike="noStrike" kern="1200" baseline="0" dirty="0" smtClean="0">
                <a:solidFill>
                  <a:schemeClr val="tx1"/>
                </a:solidFill>
                <a:latin typeface="+mn-lt"/>
                <a:ea typeface="+mn-ea"/>
                <a:cs typeface="+mn-cs"/>
              </a:rPr>
              <a:t>suspendre la passation</a:t>
            </a:r>
            <a:r>
              <a:rPr lang="fr-FR" sz="1200" b="0" i="0" u="none" strike="noStrike" kern="1200" baseline="0" dirty="0" smtClean="0">
                <a:solidFill>
                  <a:schemeClr val="tx1"/>
                </a:solidFill>
                <a:latin typeface="+mn-lt"/>
                <a:ea typeface="+mn-ea"/>
                <a:cs typeface="+mn-cs"/>
              </a:rPr>
              <a:t>. Dans ce cas le jeune peut enregistrer le bilan en cours par la création d’un compte bob. Il pourra poursuivre la passation quand il le souhaitera en cliquant sur le lien qui sera mis à disposition sur son compte (</a:t>
            </a:r>
            <a:r>
              <a:rPr lang="fr-FR" sz="1200" b="0" i="0" u="none" strike="noStrike" kern="1200" baseline="0" dirty="0" err="1" smtClean="0">
                <a:solidFill>
                  <a:schemeClr val="tx1"/>
                </a:solidFill>
                <a:latin typeface="+mn-lt"/>
                <a:ea typeface="+mn-ea"/>
                <a:cs typeface="+mn-cs"/>
              </a:rPr>
              <a:t>cf</a:t>
            </a:r>
            <a:r>
              <a:rPr lang="fr-FR" sz="1200" b="0" i="0" u="none" strike="noStrike" kern="1200" baseline="0" dirty="0" smtClean="0">
                <a:solidFill>
                  <a:schemeClr val="tx1"/>
                </a:solidFill>
                <a:latin typeface="+mn-lt"/>
                <a:ea typeface="+mn-ea"/>
                <a:cs typeface="+mn-cs"/>
              </a:rPr>
              <a:t> page 9 du guide).</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21</a:t>
            </a:fld>
            <a:endParaRPr lang="fr-FR"/>
          </a:p>
        </p:txBody>
      </p:sp>
    </p:spTree>
    <p:extLst>
      <p:ext uri="{BB962C8B-B14F-4D97-AF65-F5344CB8AC3E}">
        <p14:creationId xmlns:p14="http://schemas.microsoft.com/office/powerpoint/2010/main" val="393324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3</a:t>
            </a:fld>
            <a:endParaRPr lang="fr-FR"/>
          </a:p>
        </p:txBody>
      </p:sp>
    </p:spTree>
    <p:extLst>
      <p:ext uri="{BB962C8B-B14F-4D97-AF65-F5344CB8AC3E}">
        <p14:creationId xmlns:p14="http://schemas.microsoft.com/office/powerpoint/2010/main" val="144836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Elaboré par les Missions Locales à partir du recensement des démarches existantes sur l’évaluation de l’autonomie des jeunes </a:t>
            </a:r>
            <a:r>
              <a:rPr lang="fr-FR" dirty="0" smtClean="0">
                <a:latin typeface="Arial" panose="020B0604020202020204" pitchFamily="34" charset="0"/>
                <a:cs typeface="Arial" panose="020B0604020202020204" pitchFamily="34" charset="0"/>
              </a:rPr>
              <a:t>Le résultat d’une expérimentation menée dans une dizaine de Missions Locales  partout en France et les Missions Locales de Normandie avec le soutien de l’ARML </a:t>
            </a:r>
          </a:p>
          <a:p>
            <a:pPr marL="285750" indent="-285750">
              <a:lnSpc>
                <a:spcPct val="150000"/>
              </a:lnSpc>
              <a:buFont typeface="Arial" panose="020B0604020202020204" pitchFamily="34" charset="0"/>
              <a:buChar char="•"/>
            </a:pPr>
            <a:r>
              <a:rPr lang="fr-FR" dirty="0" smtClean="0">
                <a:latin typeface="Arial" panose="020B0604020202020204" pitchFamily="34" charset="0"/>
                <a:cs typeface="Arial" panose="020B0604020202020204" pitchFamily="34" charset="0"/>
              </a:rPr>
              <a:t>Un outil conçu par l’UNML, en partenariat avec </a:t>
            </a:r>
            <a:r>
              <a:rPr lang="fr-FR" dirty="0" err="1" smtClean="0">
                <a:latin typeface="Arial" panose="020B0604020202020204" pitchFamily="34" charset="0"/>
                <a:cs typeface="Arial" panose="020B0604020202020204" pitchFamily="34" charset="0"/>
              </a:rPr>
              <a:t>WeTechCare</a:t>
            </a:r>
            <a:r>
              <a:rPr lang="fr-FR" dirty="0" smtClean="0">
                <a:latin typeface="Arial" panose="020B0604020202020204" pitchFamily="34" charset="0"/>
                <a:cs typeface="Arial" panose="020B0604020202020204" pitchFamily="34" charset="0"/>
              </a:rPr>
              <a:t> et Bayes Impact.</a:t>
            </a:r>
          </a:p>
          <a:p>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4</a:t>
            </a:fld>
            <a:endParaRPr lang="fr-FR"/>
          </a:p>
        </p:txBody>
      </p:sp>
    </p:spTree>
    <p:extLst>
      <p:ext uri="{BB962C8B-B14F-4D97-AF65-F5344CB8AC3E}">
        <p14:creationId xmlns:p14="http://schemas.microsoft.com/office/powerpoint/2010/main" val="21897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5</a:t>
            </a:fld>
            <a:endParaRPr lang="fr-FR"/>
          </a:p>
        </p:txBody>
      </p:sp>
    </p:spTree>
    <p:extLst>
      <p:ext uri="{BB962C8B-B14F-4D97-AF65-F5344CB8AC3E}">
        <p14:creationId xmlns:p14="http://schemas.microsoft.com/office/powerpoint/2010/main" val="195373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6</a:t>
            </a:fld>
            <a:endParaRPr lang="fr-FR"/>
          </a:p>
        </p:txBody>
      </p:sp>
    </p:spTree>
    <p:extLst>
      <p:ext uri="{BB962C8B-B14F-4D97-AF65-F5344CB8AC3E}">
        <p14:creationId xmlns:p14="http://schemas.microsoft.com/office/powerpoint/2010/main" val="95500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7</a:t>
            </a:fld>
            <a:endParaRPr lang="fr-FR"/>
          </a:p>
        </p:txBody>
      </p:sp>
    </p:spTree>
    <p:extLst>
      <p:ext uri="{BB962C8B-B14F-4D97-AF65-F5344CB8AC3E}">
        <p14:creationId xmlns:p14="http://schemas.microsoft.com/office/powerpoint/2010/main" val="392134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latin typeface="Arial" panose="020B0604020202020204" pitchFamily="34" charset="0"/>
                <a:cs typeface="Arial" panose="020B0604020202020204" pitchFamily="34" charset="0"/>
              </a:rPr>
              <a:t>Les Missions Locales qui utilisent d’autres supports peuvent continuer à les utiliser, en complément ou en remplacement d’</a:t>
            </a:r>
            <a:r>
              <a:rPr lang="fr-FR" dirty="0" err="1" smtClean="0">
                <a:latin typeface="Arial" panose="020B0604020202020204" pitchFamily="34" charset="0"/>
                <a:cs typeface="Arial" panose="020B0604020202020204" pitchFamily="34" charset="0"/>
              </a:rPr>
              <a:t>A-Li</a:t>
            </a:r>
            <a:r>
              <a:rPr lang="fr-FR" dirty="0" smtClean="0">
                <a:latin typeface="Arial" panose="020B0604020202020204" pitchFamily="34" charset="0"/>
                <a:cs typeface="Arial" panose="020B0604020202020204" pitchFamily="34" charset="0"/>
              </a:rPr>
              <a:t>, à condition que les démarches qui accompagnent l’utilisation de ces outils respectent les principes socles du diagnostic en Mission Locale</a:t>
            </a:r>
          </a:p>
          <a:p>
            <a:endParaRPr lang="fr-FR" dirty="0"/>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8</a:t>
            </a:fld>
            <a:endParaRPr lang="fr-FR"/>
          </a:p>
        </p:txBody>
      </p:sp>
    </p:spTree>
    <p:extLst>
      <p:ext uri="{BB962C8B-B14F-4D97-AF65-F5344CB8AC3E}">
        <p14:creationId xmlns:p14="http://schemas.microsoft.com/office/powerpoint/2010/main" val="180060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785E54-AE47-E740-B2B9-0089CB1B0919}" type="slidenum">
              <a:rPr lang="fr-FR" smtClean="0"/>
              <a:t>9</a:t>
            </a:fld>
            <a:endParaRPr lang="fr-FR"/>
          </a:p>
        </p:txBody>
      </p:sp>
    </p:spTree>
    <p:extLst>
      <p:ext uri="{BB962C8B-B14F-4D97-AF65-F5344CB8AC3E}">
        <p14:creationId xmlns:p14="http://schemas.microsoft.com/office/powerpoint/2010/main" val="370611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Espace réservé de la date 3"/>
          <p:cNvSpPr>
            <a:spLocks noGrp="1"/>
          </p:cNvSpPr>
          <p:nvPr>
            <p:ph type="dt" sz="half" idx="2"/>
          </p:nvPr>
        </p:nvSpPr>
        <p:spPr>
          <a:xfrm>
            <a:off x="5797590" y="5640318"/>
            <a:ext cx="550987" cy="120285"/>
          </a:xfrm>
          <a:prstGeom prst="rect">
            <a:avLst/>
          </a:prstGeom>
        </p:spPr>
        <p:txBody>
          <a:bodyPr vert="horz" lIns="0" tIns="0" rIns="0" bIns="0" rtlCol="0" anchor="t"/>
          <a:lstStyle>
            <a:lvl1pPr algn="l">
              <a:defRPr sz="600">
                <a:solidFill>
                  <a:schemeClr val="tx1"/>
                </a:solidFill>
                <a:latin typeface="Arial"/>
                <a:cs typeface="Arial"/>
              </a:defRPr>
            </a:lvl1pPr>
          </a:lstStyle>
          <a:p>
            <a:r>
              <a:rPr lang="fr-FR" dirty="0" smtClean="0"/>
              <a:t>date</a:t>
            </a:r>
            <a:endParaRPr lang="fr-FR" dirty="0"/>
          </a:p>
        </p:txBody>
      </p:sp>
    </p:spTree>
    <p:extLst>
      <p:ext uri="{BB962C8B-B14F-4D97-AF65-F5344CB8AC3E}">
        <p14:creationId xmlns:p14="http://schemas.microsoft.com/office/powerpoint/2010/main" val="182752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993658" y="981035"/>
            <a:ext cx="3339518" cy="3164842"/>
          </a:xfrm>
        </p:spPr>
        <p:txBody>
          <a:bodyPr/>
          <a:lstStyle/>
          <a:p>
            <a:r>
              <a:rPr lang="fr-FR" dirty="0" smtClean="0"/>
              <a:t>CLIQUEZ ET MODIFIEZ LE TITRE</a:t>
            </a:r>
            <a:endParaRPr lang="fr-FR" dirty="0"/>
          </a:p>
        </p:txBody>
      </p:sp>
      <p:sp>
        <p:nvSpPr>
          <p:cNvPr id="4" name="Espace réservé de la date 3"/>
          <p:cNvSpPr>
            <a:spLocks noGrp="1"/>
          </p:cNvSpPr>
          <p:nvPr>
            <p:ph type="dt" sz="half" idx="10"/>
          </p:nvPr>
        </p:nvSpPr>
        <p:spPr/>
        <p:txBody>
          <a:bodyPr/>
          <a:lstStyle/>
          <a:p>
            <a:fld id="{C05DE14B-10C8-7F4C-B944-FF3EF339918C}" type="datetimeFigureOut">
              <a:rPr lang="fr-FR" smtClean="0"/>
              <a:t>27/01/2020</a:t>
            </a:fld>
            <a:endParaRPr lang="fr-FR"/>
          </a:p>
        </p:txBody>
      </p:sp>
      <p:sp>
        <p:nvSpPr>
          <p:cNvPr id="6" name="Espace réservé du numéro de diapositive 5"/>
          <p:cNvSpPr>
            <a:spLocks noGrp="1"/>
          </p:cNvSpPr>
          <p:nvPr>
            <p:ph type="sldNum" sz="quarter" idx="12"/>
          </p:nvPr>
        </p:nvSpPr>
        <p:spPr/>
        <p:txBody>
          <a:bodyPr/>
          <a:lstStyle/>
          <a:p>
            <a:fld id="{10D0EE3D-3830-9A4D-96F5-994D5E047232}" type="slidenum">
              <a:rPr lang="fr-FR" smtClean="0"/>
              <a:t>‹N°›</a:t>
            </a:fld>
            <a:endParaRPr lang="fr-FR"/>
          </a:p>
        </p:txBody>
      </p:sp>
    </p:spTree>
    <p:extLst>
      <p:ext uri="{BB962C8B-B14F-4D97-AF65-F5344CB8AC3E}">
        <p14:creationId xmlns:p14="http://schemas.microsoft.com/office/powerpoint/2010/main" val="275895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151375" y="1901595"/>
            <a:ext cx="6011674" cy="2244282"/>
          </a:xfrm>
          <a:prstGeom prst="rect">
            <a:avLst/>
          </a:prstGeom>
        </p:spPr>
        <p:txBody>
          <a:bodyPr/>
          <a:lstStyle/>
          <a:p>
            <a:r>
              <a:rPr lang="fr-FR" dirty="0" smtClean="0"/>
              <a:t>CLIQUEZ ET MODIFIEZ LE TITRE</a:t>
            </a:r>
            <a:endParaRPr lang="fr-FR" dirty="0"/>
          </a:p>
        </p:txBody>
      </p:sp>
      <p:sp>
        <p:nvSpPr>
          <p:cNvPr id="4" name="Espace réservé de la date 3"/>
          <p:cNvSpPr>
            <a:spLocks noGrp="1"/>
          </p:cNvSpPr>
          <p:nvPr>
            <p:ph type="dt" sz="half" idx="10"/>
          </p:nvPr>
        </p:nvSpPr>
        <p:spPr>
          <a:xfrm>
            <a:off x="320597" y="6532977"/>
            <a:ext cx="673867" cy="222094"/>
          </a:xfrm>
          <a:prstGeom prst="rect">
            <a:avLst/>
          </a:prstGeom>
        </p:spPr>
        <p:txBody>
          <a:bodyPr/>
          <a:lstStyle/>
          <a:p>
            <a:fld id="{68B1F5B8-C8BE-A54C-8D73-F05AE1B66EBC}" type="datetimeFigureOut">
              <a:rPr lang="fr-FR" smtClean="0"/>
              <a:t>27/01/2020</a:t>
            </a:fld>
            <a:endParaRPr lang="fr-FR" dirty="0"/>
          </a:p>
        </p:txBody>
      </p:sp>
      <p:sp>
        <p:nvSpPr>
          <p:cNvPr id="6" name="Espace réservé du numéro de diapositive 5"/>
          <p:cNvSpPr>
            <a:spLocks noGrp="1"/>
          </p:cNvSpPr>
          <p:nvPr>
            <p:ph type="sldNum" sz="quarter" idx="12"/>
          </p:nvPr>
        </p:nvSpPr>
        <p:spPr>
          <a:xfrm>
            <a:off x="7079143" y="6289160"/>
            <a:ext cx="2311400" cy="365125"/>
          </a:xfrm>
          <a:prstGeom prst="rect">
            <a:avLst/>
          </a:prstGeom>
        </p:spPr>
        <p:txBody>
          <a:bodyPr/>
          <a:lstStyle/>
          <a:p>
            <a:fld id="{25CF7F6F-2F80-EE43-8D73-8B9D2BBBBA79}" type="slidenum">
              <a:rPr lang="fr-FR" smtClean="0"/>
              <a:t>‹N°›</a:t>
            </a:fld>
            <a:endParaRPr lang="fr-FR"/>
          </a:p>
        </p:txBody>
      </p:sp>
    </p:spTree>
    <p:extLst>
      <p:ext uri="{BB962C8B-B14F-4D97-AF65-F5344CB8AC3E}">
        <p14:creationId xmlns:p14="http://schemas.microsoft.com/office/powerpoint/2010/main" val="3477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95300" y="6356350"/>
            <a:ext cx="2311400" cy="365125"/>
          </a:xfrm>
          <a:prstGeom prst="rect">
            <a:avLst/>
          </a:prstGeom>
        </p:spPr>
        <p:txBody>
          <a:bodyPr/>
          <a:lstStyle/>
          <a:p>
            <a:fld id="{A60A15B1-A3D4-3247-9873-23B7CE72EA9E}" type="datetimeFigureOut">
              <a:rPr lang="fr-FR" smtClean="0"/>
              <a:t>27/01/2020</a:t>
            </a:fld>
            <a:endParaRPr lang="fr-FR"/>
          </a:p>
        </p:txBody>
      </p:sp>
      <p:sp>
        <p:nvSpPr>
          <p:cNvPr id="5" name="Espace réservé du pied de page 4"/>
          <p:cNvSpPr>
            <a:spLocks noGrp="1"/>
          </p:cNvSpPr>
          <p:nvPr>
            <p:ph type="ftr" sz="quarter" idx="11"/>
          </p:nvPr>
        </p:nvSpPr>
        <p:spPr>
          <a:xfrm>
            <a:off x="3384550" y="6356350"/>
            <a:ext cx="31369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9300" y="6356350"/>
            <a:ext cx="2311400" cy="365125"/>
          </a:xfrm>
          <a:prstGeom prst="rect">
            <a:avLst/>
          </a:prstGeom>
        </p:spPr>
        <p:txBody>
          <a:bodyPr/>
          <a:lstStyle/>
          <a:p>
            <a:fld id="{6BBBB12C-D596-E847-890E-782C0E7B3556}" type="slidenum">
              <a:rPr lang="fr-FR" smtClean="0"/>
              <a:t>‹N°›</a:t>
            </a:fld>
            <a:endParaRPr lang="fr-FR"/>
          </a:p>
        </p:txBody>
      </p:sp>
    </p:spTree>
    <p:extLst>
      <p:ext uri="{BB962C8B-B14F-4D97-AF65-F5344CB8AC3E}">
        <p14:creationId xmlns:p14="http://schemas.microsoft.com/office/powerpoint/2010/main" val="427598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3"/>
          <a:stretch>
            <a:fillRect/>
          </a:stretch>
        </p:blipFill>
        <p:spPr>
          <a:xfrm>
            <a:off x="0" y="0"/>
            <a:ext cx="9047950" cy="6858000"/>
          </a:xfrm>
          <a:prstGeom prst="rect">
            <a:avLst/>
          </a:prstGeom>
        </p:spPr>
      </p:pic>
      <p:pic>
        <p:nvPicPr>
          <p:cNvPr id="11" name="Image 10"/>
          <p:cNvPicPr>
            <a:picLocks noChangeAspect="1"/>
          </p:cNvPicPr>
          <p:nvPr userDrawn="1"/>
        </p:nvPicPr>
        <p:blipFill>
          <a:blip r:embed="rId4"/>
          <a:stretch>
            <a:fillRect/>
          </a:stretch>
        </p:blipFill>
        <p:spPr>
          <a:xfrm>
            <a:off x="5804553" y="1972507"/>
            <a:ext cx="3403600" cy="1638300"/>
          </a:xfrm>
          <a:prstGeom prst="rect">
            <a:avLst/>
          </a:prstGeom>
        </p:spPr>
      </p:pic>
      <p:pic>
        <p:nvPicPr>
          <p:cNvPr id="12" name="Image 11"/>
          <p:cNvPicPr>
            <a:picLocks noChangeAspect="1"/>
          </p:cNvPicPr>
          <p:nvPr userDrawn="1"/>
        </p:nvPicPr>
        <p:blipFill>
          <a:blip r:embed="rId5"/>
          <a:stretch>
            <a:fillRect/>
          </a:stretch>
        </p:blipFill>
        <p:spPr>
          <a:xfrm>
            <a:off x="5790534" y="3877227"/>
            <a:ext cx="2362200" cy="190500"/>
          </a:xfrm>
          <a:prstGeom prst="rect">
            <a:avLst/>
          </a:prstGeom>
        </p:spPr>
      </p:pic>
      <p:pic>
        <p:nvPicPr>
          <p:cNvPr id="14" name="Image 13"/>
          <p:cNvPicPr>
            <a:picLocks noChangeAspect="1"/>
          </p:cNvPicPr>
          <p:nvPr userDrawn="1"/>
        </p:nvPicPr>
        <p:blipFill>
          <a:blip r:embed="rId6"/>
          <a:stretch>
            <a:fillRect/>
          </a:stretch>
        </p:blipFill>
        <p:spPr>
          <a:xfrm>
            <a:off x="5790534" y="5525269"/>
            <a:ext cx="177800" cy="63500"/>
          </a:xfrm>
          <a:prstGeom prst="rect">
            <a:avLst/>
          </a:prstGeom>
        </p:spPr>
      </p:pic>
      <p:pic>
        <p:nvPicPr>
          <p:cNvPr id="17" name="Image 16"/>
          <p:cNvPicPr>
            <a:picLocks noChangeAspect="1"/>
          </p:cNvPicPr>
          <p:nvPr userDrawn="1"/>
        </p:nvPicPr>
        <p:blipFill>
          <a:blip r:embed="rId7"/>
          <a:stretch>
            <a:fillRect/>
          </a:stretch>
        </p:blipFill>
        <p:spPr>
          <a:xfrm>
            <a:off x="5289947" y="532813"/>
            <a:ext cx="1651000" cy="800100"/>
          </a:xfrm>
          <a:prstGeom prst="rect">
            <a:avLst/>
          </a:prstGeom>
        </p:spPr>
      </p:pic>
      <p:sp>
        <p:nvSpPr>
          <p:cNvPr id="19" name="Espace réservé de la date 3"/>
          <p:cNvSpPr>
            <a:spLocks noGrp="1"/>
          </p:cNvSpPr>
          <p:nvPr>
            <p:ph type="dt" sz="half" idx="2"/>
          </p:nvPr>
        </p:nvSpPr>
        <p:spPr>
          <a:xfrm>
            <a:off x="5790534" y="5640318"/>
            <a:ext cx="550987" cy="120285"/>
          </a:xfrm>
          <a:prstGeom prst="rect">
            <a:avLst/>
          </a:prstGeom>
        </p:spPr>
        <p:txBody>
          <a:bodyPr vert="horz" lIns="0" tIns="0" rIns="0" bIns="0" rtlCol="0" anchor="t"/>
          <a:lstStyle>
            <a:lvl1pPr algn="l">
              <a:defRPr sz="600">
                <a:solidFill>
                  <a:schemeClr val="tx1"/>
                </a:solidFill>
                <a:latin typeface="Arial"/>
                <a:cs typeface="Arial"/>
              </a:defRPr>
            </a:lvl1pPr>
          </a:lstStyle>
          <a:p>
            <a:r>
              <a:rPr lang="fr-FR" dirty="0" smtClean="0"/>
              <a:t>date</a:t>
            </a:r>
            <a:endParaRPr lang="fr-FR" dirty="0"/>
          </a:p>
        </p:txBody>
      </p:sp>
      <p:sp>
        <p:nvSpPr>
          <p:cNvPr id="2" name="ZoneTexte 1"/>
          <p:cNvSpPr txBox="1"/>
          <p:nvPr userDrawn="1"/>
        </p:nvSpPr>
        <p:spPr>
          <a:xfrm>
            <a:off x="5804553" y="4239949"/>
            <a:ext cx="2917162" cy="1122142"/>
          </a:xfrm>
          <a:prstGeom prst="rect">
            <a:avLst/>
          </a:prstGeom>
          <a:noFill/>
        </p:spPr>
        <p:txBody>
          <a:bodyPr wrap="square" lIns="0" tIns="0" rIns="0" bIns="0" rtlCol="0">
            <a:noAutofit/>
          </a:bodyPr>
          <a:lstStyle/>
          <a:p>
            <a:r>
              <a:rPr lang="fr-FR" sz="1600" dirty="0" smtClean="0">
                <a:latin typeface="Arial"/>
                <a:cs typeface="Arial"/>
              </a:rPr>
              <a:t>SOUS-TITRE</a:t>
            </a:r>
            <a:endParaRPr lang="fr-FR" sz="1600" dirty="0">
              <a:latin typeface="Arial"/>
              <a:cs typeface="Arial"/>
            </a:endParaRPr>
          </a:p>
        </p:txBody>
      </p:sp>
    </p:spTree>
    <p:extLst>
      <p:ext uri="{BB962C8B-B14F-4D97-AF65-F5344CB8AC3E}">
        <p14:creationId xmlns:p14="http://schemas.microsoft.com/office/powerpoint/2010/main" val="262052454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3"/>
          <a:stretch>
            <a:fillRect/>
          </a:stretch>
        </p:blipFill>
        <p:spPr>
          <a:xfrm>
            <a:off x="0" y="0"/>
            <a:ext cx="9359153" cy="6858000"/>
          </a:xfrm>
          <a:prstGeom prst="rect">
            <a:avLst/>
          </a:prstGeom>
        </p:spPr>
      </p:pic>
      <p:pic>
        <p:nvPicPr>
          <p:cNvPr id="10" name="Image 9"/>
          <p:cNvPicPr>
            <a:picLocks noChangeAspect="1"/>
          </p:cNvPicPr>
          <p:nvPr userDrawn="1"/>
        </p:nvPicPr>
        <p:blipFill>
          <a:blip r:embed="rId4"/>
          <a:stretch>
            <a:fillRect/>
          </a:stretch>
        </p:blipFill>
        <p:spPr>
          <a:xfrm>
            <a:off x="1136997" y="0"/>
            <a:ext cx="4414477" cy="6858000"/>
          </a:xfrm>
          <a:prstGeom prst="rect">
            <a:avLst/>
          </a:prstGeom>
        </p:spPr>
      </p:pic>
      <p:sp>
        <p:nvSpPr>
          <p:cNvPr id="2" name="Espace réservé du titre 1"/>
          <p:cNvSpPr>
            <a:spLocks noGrp="1"/>
          </p:cNvSpPr>
          <p:nvPr>
            <p:ph type="title"/>
          </p:nvPr>
        </p:nvSpPr>
        <p:spPr>
          <a:xfrm>
            <a:off x="6042798" y="1222933"/>
            <a:ext cx="3367902" cy="2828873"/>
          </a:xfrm>
          <a:prstGeom prst="rect">
            <a:avLst/>
          </a:prstGeom>
        </p:spPr>
        <p:txBody>
          <a:bodyPr vert="horz" lIns="0" tIns="0" rIns="0" bIns="0" rtlCol="0" anchor="b">
            <a:noAutofit/>
          </a:bodyPr>
          <a:lstStyle/>
          <a:p>
            <a:r>
              <a:rPr lang="fr-FR" dirty="0" smtClean="0"/>
              <a:t>TITRE D’UNE OUVERTURE </a:t>
            </a:r>
            <a:br>
              <a:rPr lang="fr-FR" dirty="0" smtClean="0"/>
            </a:br>
            <a:r>
              <a:rPr lang="fr-FR" dirty="0" smtClean="0"/>
              <a:t>DE PARTIE</a:t>
            </a:r>
            <a:endParaRPr lang="fr-FR" dirty="0"/>
          </a:p>
        </p:txBody>
      </p:sp>
      <p:sp>
        <p:nvSpPr>
          <p:cNvPr id="6" name="Espace réservé du numéro de diapositive 5"/>
          <p:cNvSpPr>
            <a:spLocks noGrp="1"/>
          </p:cNvSpPr>
          <p:nvPr>
            <p:ph type="sldNum" sz="quarter" idx="4"/>
          </p:nvPr>
        </p:nvSpPr>
        <p:spPr>
          <a:xfrm>
            <a:off x="7079143" y="628916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‹N°›</a:t>
            </a:fld>
            <a:endParaRPr lang="fr-FR" dirty="0"/>
          </a:p>
        </p:txBody>
      </p:sp>
      <p:pic>
        <p:nvPicPr>
          <p:cNvPr id="9" name="Image 8"/>
          <p:cNvPicPr>
            <a:picLocks noChangeAspect="1"/>
          </p:cNvPicPr>
          <p:nvPr userDrawn="1"/>
        </p:nvPicPr>
        <p:blipFill>
          <a:blip r:embed="rId5"/>
          <a:stretch>
            <a:fillRect/>
          </a:stretch>
        </p:blipFill>
        <p:spPr>
          <a:xfrm>
            <a:off x="6042798" y="4395787"/>
            <a:ext cx="723900" cy="190500"/>
          </a:xfrm>
          <a:prstGeom prst="rect">
            <a:avLst/>
          </a:prstGeom>
        </p:spPr>
      </p:pic>
      <p:sp>
        <p:nvSpPr>
          <p:cNvPr id="4" name="Espace réservé de la date 3"/>
          <p:cNvSpPr>
            <a:spLocks noGrp="1"/>
          </p:cNvSpPr>
          <p:nvPr>
            <p:ph type="dt" sz="half" idx="2"/>
          </p:nvPr>
        </p:nvSpPr>
        <p:spPr>
          <a:xfrm>
            <a:off x="315809" y="6534000"/>
            <a:ext cx="550987" cy="120285"/>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Tree>
    <p:extLst>
      <p:ext uri="{BB962C8B-B14F-4D97-AF65-F5344CB8AC3E}">
        <p14:creationId xmlns:p14="http://schemas.microsoft.com/office/powerpoint/2010/main" val="273227384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800" b="0" i="0" kern="1200" baseline="0">
          <a:solidFill>
            <a:srgbClr val="9D236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3"/>
          <a:stretch>
            <a:fillRect/>
          </a:stretch>
        </p:blipFill>
        <p:spPr>
          <a:xfrm>
            <a:off x="0" y="0"/>
            <a:ext cx="9359153" cy="6858000"/>
          </a:xfrm>
          <a:prstGeom prst="rect">
            <a:avLst/>
          </a:prstGeom>
        </p:spPr>
      </p:pic>
      <p:sp>
        <p:nvSpPr>
          <p:cNvPr id="10" name="Espace réservé du titre 1"/>
          <p:cNvSpPr>
            <a:spLocks noGrp="1"/>
          </p:cNvSpPr>
          <p:nvPr>
            <p:ph type="title"/>
          </p:nvPr>
        </p:nvSpPr>
        <p:spPr>
          <a:xfrm>
            <a:off x="3126601" y="1222933"/>
            <a:ext cx="6172978" cy="2828873"/>
          </a:xfrm>
          <a:prstGeom prst="rect">
            <a:avLst/>
          </a:prstGeom>
        </p:spPr>
        <p:txBody>
          <a:bodyPr vert="horz" lIns="0" tIns="0" rIns="0" bIns="0" rtlCol="0" anchor="b">
            <a:noAutofit/>
          </a:bodyPr>
          <a:lstStyle/>
          <a:p>
            <a:r>
              <a:rPr lang="fr-FR" dirty="0" smtClean="0"/>
              <a:t>TITRE D’UNE OUVERTURE DE PARTIE SANS PHOTO</a:t>
            </a:r>
            <a:endParaRPr lang="fr-FR" dirty="0"/>
          </a:p>
        </p:txBody>
      </p:sp>
      <p:sp>
        <p:nvSpPr>
          <p:cNvPr id="11" name="Espace réservé du numéro de diapositive 5"/>
          <p:cNvSpPr>
            <a:spLocks noGrp="1"/>
          </p:cNvSpPr>
          <p:nvPr>
            <p:ph type="sldNum" sz="quarter" idx="4"/>
          </p:nvPr>
        </p:nvSpPr>
        <p:spPr>
          <a:xfrm>
            <a:off x="7079143" y="628916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‹N°›</a:t>
            </a:fld>
            <a:endParaRPr lang="fr-FR" dirty="0"/>
          </a:p>
        </p:txBody>
      </p:sp>
      <p:pic>
        <p:nvPicPr>
          <p:cNvPr id="12" name="Image 11"/>
          <p:cNvPicPr>
            <a:picLocks noChangeAspect="1"/>
          </p:cNvPicPr>
          <p:nvPr userDrawn="1"/>
        </p:nvPicPr>
        <p:blipFill>
          <a:blip r:embed="rId4"/>
          <a:stretch>
            <a:fillRect/>
          </a:stretch>
        </p:blipFill>
        <p:spPr>
          <a:xfrm>
            <a:off x="3126601" y="4395787"/>
            <a:ext cx="723900" cy="190500"/>
          </a:xfrm>
          <a:prstGeom prst="rect">
            <a:avLst/>
          </a:prstGeom>
        </p:spPr>
      </p:pic>
      <p:sp>
        <p:nvSpPr>
          <p:cNvPr id="13" name="Espace réservé de la date 3"/>
          <p:cNvSpPr>
            <a:spLocks noGrp="1"/>
          </p:cNvSpPr>
          <p:nvPr>
            <p:ph type="dt" sz="half" idx="2"/>
          </p:nvPr>
        </p:nvSpPr>
        <p:spPr>
          <a:xfrm>
            <a:off x="315809" y="6534000"/>
            <a:ext cx="550987" cy="120285"/>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Tree>
    <p:extLst>
      <p:ext uri="{BB962C8B-B14F-4D97-AF65-F5344CB8AC3E}">
        <p14:creationId xmlns:p14="http://schemas.microsoft.com/office/powerpoint/2010/main" val="221986923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3800" kern="1200" baseline="0">
          <a:solidFill>
            <a:srgbClr val="9D236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stretch>
            <a:fillRect/>
          </a:stretch>
        </p:blipFill>
        <p:spPr>
          <a:xfrm>
            <a:off x="0" y="0"/>
            <a:ext cx="9359153" cy="6858000"/>
          </a:xfrm>
          <a:prstGeom prst="rect">
            <a:avLst/>
          </a:prstGeom>
        </p:spPr>
      </p:pic>
      <p:sp>
        <p:nvSpPr>
          <p:cNvPr id="8" name="Espace réservé du titre 1"/>
          <p:cNvSpPr>
            <a:spLocks noGrp="1"/>
          </p:cNvSpPr>
          <p:nvPr>
            <p:ph type="title"/>
          </p:nvPr>
        </p:nvSpPr>
        <p:spPr>
          <a:xfrm>
            <a:off x="1962433" y="754945"/>
            <a:ext cx="7266234" cy="472722"/>
          </a:xfrm>
          <a:prstGeom prst="rect">
            <a:avLst/>
          </a:prstGeom>
        </p:spPr>
        <p:txBody>
          <a:bodyPr vert="horz" lIns="0" tIns="0" rIns="0" bIns="0" rtlCol="0" anchor="t">
            <a:noAutofit/>
          </a:bodyPr>
          <a:lstStyle/>
          <a:p>
            <a:r>
              <a:rPr lang="fr-FR" dirty="0" smtClean="0"/>
              <a:t>TITRE DE LA DIAPOSITIVE</a:t>
            </a:r>
            <a:br>
              <a:rPr lang="fr-FR" dirty="0" smtClean="0"/>
            </a:br>
            <a:endParaRPr lang="fr-FR" dirty="0"/>
          </a:p>
        </p:txBody>
      </p:sp>
      <p:sp>
        <p:nvSpPr>
          <p:cNvPr id="9" name="Espace réservé du numéro de diapositive 5"/>
          <p:cNvSpPr>
            <a:spLocks noGrp="1"/>
          </p:cNvSpPr>
          <p:nvPr>
            <p:ph type="sldNum" sz="quarter" idx="4"/>
          </p:nvPr>
        </p:nvSpPr>
        <p:spPr>
          <a:xfrm>
            <a:off x="7079143" y="628916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‹N°›</a:t>
            </a:fld>
            <a:endParaRPr lang="fr-FR" dirty="0"/>
          </a:p>
        </p:txBody>
      </p:sp>
      <p:pic>
        <p:nvPicPr>
          <p:cNvPr id="10" name="Image 9"/>
          <p:cNvPicPr>
            <a:picLocks noChangeAspect="1"/>
          </p:cNvPicPr>
          <p:nvPr userDrawn="1"/>
        </p:nvPicPr>
        <p:blipFill>
          <a:blip r:embed="rId4"/>
          <a:stretch>
            <a:fillRect/>
          </a:stretch>
        </p:blipFill>
        <p:spPr>
          <a:xfrm>
            <a:off x="1962434" y="444675"/>
            <a:ext cx="723900" cy="190500"/>
          </a:xfrm>
          <a:prstGeom prst="rect">
            <a:avLst/>
          </a:prstGeom>
        </p:spPr>
      </p:pic>
      <p:sp>
        <p:nvSpPr>
          <p:cNvPr id="11" name="Espace réservé de la date 3"/>
          <p:cNvSpPr>
            <a:spLocks noGrp="1"/>
          </p:cNvSpPr>
          <p:nvPr>
            <p:ph type="dt" sz="half" idx="2"/>
          </p:nvPr>
        </p:nvSpPr>
        <p:spPr>
          <a:xfrm>
            <a:off x="315809" y="6534000"/>
            <a:ext cx="550987" cy="120285"/>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Tree>
    <p:extLst>
      <p:ext uri="{BB962C8B-B14F-4D97-AF65-F5344CB8AC3E}">
        <p14:creationId xmlns:p14="http://schemas.microsoft.com/office/powerpoint/2010/main" val="2627964042"/>
      </p:ext>
    </p:extLst>
  </p:cSld>
  <p:clrMap bg1="lt1" tx1="dk1" bg2="lt2" tx2="dk2" accent1="accent1" accent2="accent2" accent3="accent3" accent4="accent4" accent5="accent5" accent6="accent6" hlink="hlink" folHlink="folHlink"/>
  <p:sldLayoutIdLst>
    <p:sldLayoutId id="2147483665" r:id="rId1"/>
  </p:sldLayoutIdLst>
  <p:txStyles>
    <p:titleStyle>
      <a:lvl1pPr marL="0" marR="0" indent="0" algn="l" defTabSz="457200" rtl="0" eaLnBrk="1" fontAlgn="auto" latinLnBrk="0" hangingPunct="1">
        <a:lnSpc>
          <a:spcPct val="90000"/>
        </a:lnSpc>
        <a:spcBef>
          <a:spcPct val="0"/>
        </a:spcBef>
        <a:spcAft>
          <a:spcPts val="0"/>
        </a:spcAft>
        <a:buClrTx/>
        <a:buSzTx/>
        <a:buFontTx/>
        <a:buNone/>
        <a:tabLst/>
        <a:defRPr sz="2400" b="1" i="0" kern="1200">
          <a:solidFill>
            <a:srgbClr val="9D236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ob-emploi.fr/unml/a-li/them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bob-emploi.fr/unml/a-l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5790534" y="5640318"/>
            <a:ext cx="550987" cy="120285"/>
          </a:xfrm>
          <a:prstGeom prst="rect">
            <a:avLst/>
          </a:prstGeom>
        </p:spPr>
        <p:txBody>
          <a:bodyPr vert="horz" lIns="0" tIns="0" rIns="0" bIns="0" rtlCol="0" anchor="t"/>
          <a:lstStyle>
            <a:lvl1pPr algn="l">
              <a:defRPr sz="600">
                <a:solidFill>
                  <a:schemeClr val="tx1"/>
                </a:solidFill>
                <a:latin typeface="Arial"/>
                <a:cs typeface="Arial"/>
              </a:defRPr>
            </a:lvl1pPr>
          </a:lstStyle>
          <a:p>
            <a:r>
              <a:rPr lang="fr-FR" dirty="0" smtClean="0"/>
              <a:t>Janvier 2020</a:t>
            </a:r>
            <a:endParaRPr lang="fr-FR" dirty="0"/>
          </a:p>
        </p:txBody>
      </p:sp>
      <p:sp>
        <p:nvSpPr>
          <p:cNvPr id="5" name="ZoneTexte 4"/>
          <p:cNvSpPr txBox="1"/>
          <p:nvPr/>
        </p:nvSpPr>
        <p:spPr>
          <a:xfrm>
            <a:off x="8419254" y="5847431"/>
            <a:ext cx="966989" cy="457737"/>
          </a:xfrm>
          <a:prstGeom prst="rect">
            <a:avLst/>
          </a:prstGeom>
          <a:noFill/>
        </p:spPr>
        <p:txBody>
          <a:bodyPr wrap="square" lIns="0" tIns="0" rIns="0" bIns="0" rtlCol="0" anchor="ctr">
            <a:noAutofit/>
          </a:bodyPr>
          <a:lstStyle/>
          <a:p>
            <a:pPr algn="ctr"/>
            <a:r>
              <a:rPr lang="fr-FR" sz="700" dirty="0" smtClean="0">
                <a:solidFill>
                  <a:schemeClr val="bg1">
                    <a:lumMod val="75000"/>
                  </a:schemeClr>
                </a:solidFill>
                <a:latin typeface="Arial"/>
                <a:cs typeface="Arial"/>
              </a:rPr>
              <a:t>LOGO DE LA </a:t>
            </a:r>
            <a:br>
              <a:rPr lang="fr-FR" sz="700" dirty="0" smtClean="0">
                <a:solidFill>
                  <a:schemeClr val="bg1">
                    <a:lumMod val="75000"/>
                  </a:schemeClr>
                </a:solidFill>
                <a:latin typeface="Arial"/>
                <a:cs typeface="Arial"/>
              </a:rPr>
            </a:br>
            <a:r>
              <a:rPr lang="fr-FR" sz="700" dirty="0" smtClean="0">
                <a:solidFill>
                  <a:schemeClr val="bg1">
                    <a:lumMod val="75000"/>
                  </a:schemeClr>
                </a:solidFill>
                <a:latin typeface="Arial"/>
                <a:cs typeface="Arial"/>
              </a:rPr>
              <a:t>MISSION LOCALE</a:t>
            </a:r>
          </a:p>
          <a:p>
            <a:pPr algn="ctr"/>
            <a:r>
              <a:rPr lang="fr-FR" sz="700" dirty="0" smtClean="0">
                <a:solidFill>
                  <a:schemeClr val="bg1">
                    <a:lumMod val="75000"/>
                  </a:schemeClr>
                </a:solidFill>
                <a:latin typeface="Arial"/>
                <a:cs typeface="Arial"/>
              </a:rPr>
              <a:t>Version carrée</a:t>
            </a:r>
            <a:endParaRPr lang="fr-FR" sz="700" dirty="0">
              <a:solidFill>
                <a:schemeClr val="bg1">
                  <a:lumMod val="75000"/>
                </a:schemeClr>
              </a:solidFill>
              <a:latin typeface="Arial"/>
              <a:cs typeface="Arial"/>
            </a:endParaRPr>
          </a:p>
        </p:txBody>
      </p:sp>
      <p:sp>
        <p:nvSpPr>
          <p:cNvPr id="2" name="ZoneTexte 1"/>
          <p:cNvSpPr txBox="1"/>
          <p:nvPr/>
        </p:nvSpPr>
        <p:spPr>
          <a:xfrm>
            <a:off x="5790534" y="4232787"/>
            <a:ext cx="1524666" cy="398207"/>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500222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Présentation </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10</a:t>
            </a:fld>
            <a:endParaRPr lang="fr-FR" dirty="0"/>
          </a:p>
        </p:txBody>
      </p:sp>
      <p:sp>
        <p:nvSpPr>
          <p:cNvPr id="8" name="ZoneTexte 7"/>
          <p:cNvSpPr txBox="1"/>
          <p:nvPr/>
        </p:nvSpPr>
        <p:spPr>
          <a:xfrm>
            <a:off x="2000214" y="1316290"/>
            <a:ext cx="7160398" cy="4842858"/>
          </a:xfrm>
          <a:prstGeom prst="rect">
            <a:avLst/>
          </a:prstGeom>
          <a:noFill/>
        </p:spPr>
        <p:txBody>
          <a:bodyPr wrap="square" lIns="0" tIns="0" rIns="0" bIns="0" numCol="1" spcCol="540000" rtlCol="0">
            <a:noAutofit/>
          </a:bodyPr>
          <a:lstStyle/>
          <a:p>
            <a:pPr>
              <a:lnSpc>
                <a:spcPct val="150000"/>
              </a:lnSpc>
            </a:pPr>
            <a:r>
              <a:rPr lang="fr-FR" sz="1600" b="1" dirty="0" smtClean="0">
                <a:solidFill>
                  <a:srgbClr val="D72262"/>
                </a:solidFill>
                <a:latin typeface="Arial" panose="020B0604020202020204" pitchFamily="34" charset="0"/>
                <a:cs typeface="Arial" panose="020B0604020202020204" pitchFamily="34" charset="0"/>
              </a:rPr>
              <a:t>A-Li DANS LES PRATIQUES DE LA MISSION LOCALE </a:t>
            </a:r>
            <a:r>
              <a:rPr lang="fr-FR" sz="1600" dirty="0" smtClean="0">
                <a:solidFill>
                  <a:srgbClr val="D72262"/>
                </a:solidFill>
                <a:latin typeface="Arial" panose="020B0604020202020204" pitchFamily="34" charset="0"/>
                <a:cs typeface="Arial" panose="020B0604020202020204" pitchFamily="34" charset="0"/>
              </a:rPr>
              <a:t> </a:t>
            </a:r>
          </a:p>
          <a:p>
            <a:pPr>
              <a:lnSpc>
                <a:spcPct val="150000"/>
              </a:lnSpc>
            </a:pPr>
            <a:endParaRPr lang="fr-FR" sz="1600" dirty="0">
              <a:solidFill>
                <a:srgbClr val="D7226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sz="1700" b="1" dirty="0" smtClean="0">
                <a:latin typeface="Arial  "/>
              </a:rPr>
              <a:t>Un </a:t>
            </a:r>
            <a:r>
              <a:rPr lang="fr-FR" sz="1700" b="1" dirty="0">
                <a:latin typeface="Arial  "/>
              </a:rPr>
              <a:t>ou deux professionnels </a:t>
            </a:r>
            <a:r>
              <a:rPr lang="fr-FR" sz="1700" b="1" dirty="0" smtClean="0">
                <a:latin typeface="Arial  "/>
              </a:rPr>
              <a:t>référents </a:t>
            </a:r>
            <a:r>
              <a:rPr lang="fr-FR" sz="1700" b="1" dirty="0">
                <a:latin typeface="Arial  "/>
              </a:rPr>
              <a:t>d’</a:t>
            </a:r>
            <a:r>
              <a:rPr lang="fr-FR" sz="1700" b="1" dirty="0" err="1">
                <a:latin typeface="Arial  "/>
              </a:rPr>
              <a:t>A-Li</a:t>
            </a:r>
            <a:r>
              <a:rPr lang="fr-FR" sz="1700" b="1" dirty="0">
                <a:latin typeface="Arial  "/>
              </a:rPr>
              <a:t> </a:t>
            </a:r>
            <a:r>
              <a:rPr lang="fr-FR" sz="1700" b="1" dirty="0" smtClean="0">
                <a:latin typeface="Arial  "/>
              </a:rPr>
              <a:t>au sein de la Mission Locale pour :</a:t>
            </a:r>
          </a:p>
          <a:p>
            <a:pPr marL="285750" indent="-285750">
              <a:lnSpc>
                <a:spcPct val="150000"/>
              </a:lnSpc>
              <a:buFont typeface="Wingdings" panose="05000000000000000000" pitchFamily="2" charset="2"/>
              <a:buChar char="à"/>
            </a:pPr>
            <a:r>
              <a:rPr lang="fr-FR" sz="1700" dirty="0" smtClean="0">
                <a:latin typeface="Arial  "/>
              </a:rPr>
              <a:t>accompagner </a:t>
            </a:r>
            <a:r>
              <a:rPr lang="fr-FR" sz="1700" dirty="0">
                <a:latin typeface="Arial  "/>
              </a:rPr>
              <a:t>sa prise en main auprès de l’équipe </a:t>
            </a:r>
          </a:p>
          <a:p>
            <a:pPr marL="285750" indent="-285750">
              <a:lnSpc>
                <a:spcPct val="150000"/>
              </a:lnSpc>
              <a:buFont typeface="Wingdings" panose="05000000000000000000" pitchFamily="2" charset="2"/>
              <a:buChar char="à"/>
            </a:pPr>
            <a:r>
              <a:rPr lang="fr-FR" sz="1700" dirty="0" smtClean="0">
                <a:latin typeface="Arial  "/>
              </a:rPr>
              <a:t>recueillir </a:t>
            </a:r>
            <a:r>
              <a:rPr lang="fr-FR" sz="1700" dirty="0">
                <a:latin typeface="Arial  "/>
              </a:rPr>
              <a:t>les premiers retours des professionnels sur son utilisation sur une période définie en équipe</a:t>
            </a:r>
            <a:r>
              <a:rPr lang="fr-FR" sz="1700" dirty="0" smtClean="0">
                <a:latin typeface="Arial  "/>
              </a:rPr>
              <a:t>.</a:t>
            </a:r>
          </a:p>
          <a:p>
            <a:pPr>
              <a:lnSpc>
                <a:spcPct val="150000"/>
              </a:lnSpc>
            </a:pPr>
            <a:endParaRPr lang="fr-FR" sz="1700" dirty="0">
              <a:latin typeface="Arial  "/>
            </a:endParaRPr>
          </a:p>
          <a:p>
            <a:pPr marL="342900" indent="-342900">
              <a:lnSpc>
                <a:spcPct val="150000"/>
              </a:lnSpc>
              <a:buFont typeface="Arial" panose="020B0604020202020204" pitchFamily="34" charset="0"/>
              <a:buChar char="•"/>
            </a:pPr>
            <a:r>
              <a:rPr lang="fr-FR" sz="1700" b="1" dirty="0">
                <a:latin typeface="Arial  "/>
              </a:rPr>
              <a:t>A-Li est une bonne opportunité pour </a:t>
            </a:r>
            <a:r>
              <a:rPr lang="fr-FR" sz="1700" b="1" dirty="0" smtClean="0">
                <a:latin typeface="Arial  "/>
              </a:rPr>
              <a:t>:</a:t>
            </a:r>
          </a:p>
          <a:p>
            <a:pPr>
              <a:lnSpc>
                <a:spcPct val="150000"/>
              </a:lnSpc>
            </a:pPr>
            <a:r>
              <a:rPr lang="fr-FR" sz="1700" dirty="0" smtClean="0">
                <a:latin typeface="Arial  "/>
                <a:sym typeface="Wingdings" panose="05000000000000000000" pitchFamily="2" charset="2"/>
              </a:rPr>
              <a:t> </a:t>
            </a:r>
            <a:r>
              <a:rPr lang="fr-FR" sz="1700" dirty="0" smtClean="0">
                <a:latin typeface="Arial  "/>
              </a:rPr>
              <a:t>animer </a:t>
            </a:r>
            <a:r>
              <a:rPr lang="fr-FR" sz="1700" dirty="0">
                <a:latin typeface="Arial  "/>
              </a:rPr>
              <a:t>une réflexion en équipe sur les pratiques d’accompagnement. </a:t>
            </a:r>
            <a:r>
              <a:rPr lang="fr-FR" sz="1700" i="1" dirty="0">
                <a:latin typeface="Arial  "/>
              </a:rPr>
              <a:t>Cette démarche doit être portée par la </a:t>
            </a:r>
            <a:r>
              <a:rPr lang="fr-FR" sz="1700" i="1" dirty="0" smtClean="0">
                <a:latin typeface="Arial  "/>
              </a:rPr>
              <a:t>direction </a:t>
            </a:r>
            <a:r>
              <a:rPr lang="fr-FR" sz="1700" i="1" dirty="0">
                <a:latin typeface="Arial  "/>
              </a:rPr>
              <a:t>et animée en équipe</a:t>
            </a:r>
            <a:r>
              <a:rPr lang="fr-FR" sz="1700" i="1" dirty="0" smtClean="0">
                <a:latin typeface="Arial  "/>
              </a:rPr>
              <a:t>.</a:t>
            </a:r>
            <a:endParaRPr lang="fr-FR" sz="1700" i="1" dirty="0">
              <a:latin typeface="Arial  "/>
            </a:endParaRPr>
          </a:p>
        </p:txBody>
      </p:sp>
    </p:spTree>
    <p:extLst>
      <p:ext uri="{BB962C8B-B14F-4D97-AF65-F5344CB8AC3E}">
        <p14:creationId xmlns:p14="http://schemas.microsoft.com/office/powerpoint/2010/main" val="1235736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93657" y="981035"/>
            <a:ext cx="3637039" cy="3164842"/>
          </a:xfrm>
        </p:spPr>
        <p:txBody>
          <a:bodyPr/>
          <a:lstStyle/>
          <a:p>
            <a:r>
              <a:rPr lang="fr-FR" sz="3600" dirty="0" smtClean="0"/>
              <a:t>UTILISER </a:t>
            </a:r>
            <a:r>
              <a:rPr lang="fr-FR" sz="3600" dirty="0" err="1" smtClean="0"/>
              <a:t>A-Li</a:t>
            </a:r>
            <a:endParaRPr lang="fr-FR" sz="3600" dirty="0"/>
          </a:p>
        </p:txBody>
      </p:sp>
      <p:sp>
        <p:nvSpPr>
          <p:cNvPr id="5" name="Espace réservé du numéro de diapositive 5"/>
          <p:cNvSpPr>
            <a:spLocks noGrp="1"/>
          </p:cNvSpPr>
          <p:nvPr>
            <p:ph type="sldNum" sz="quarter" idx="4294967295"/>
          </p:nvPr>
        </p:nvSpPr>
        <p:spPr>
          <a:xfrm>
            <a:off x="7043863" y="628916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11</a:t>
            </a:fld>
            <a:endParaRPr lang="fr-FR" dirty="0"/>
          </a:p>
        </p:txBody>
      </p:sp>
      <p:sp>
        <p:nvSpPr>
          <p:cNvPr id="6" name="Espace réservé de la date 3"/>
          <p:cNvSpPr>
            <a:spLocks noGrp="1"/>
          </p:cNvSpPr>
          <p:nvPr>
            <p:ph type="dt" sz="half" idx="4294967295"/>
          </p:nvPr>
        </p:nvSpPr>
        <p:spPr>
          <a:xfrm>
            <a:off x="315809" y="6534000"/>
            <a:ext cx="550987" cy="120285"/>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Tree>
    <p:extLst>
      <p:ext uri="{BB962C8B-B14F-4D97-AF65-F5344CB8AC3E}">
        <p14:creationId xmlns:p14="http://schemas.microsoft.com/office/powerpoint/2010/main" val="637232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Utiliser </a:t>
            </a:r>
            <a:r>
              <a:rPr lang="fr-FR" dirty="0" err="1" smtClean="0"/>
              <a:t>A-Li</a:t>
            </a:r>
            <a:r>
              <a:rPr lang="fr-FR" dirty="0" smtClean="0"/>
              <a:t> </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12</a:t>
            </a:fld>
            <a:endParaRPr lang="fr-FR" dirty="0"/>
          </a:p>
        </p:txBody>
      </p:sp>
      <p:sp>
        <p:nvSpPr>
          <p:cNvPr id="8" name="ZoneTexte 7"/>
          <p:cNvSpPr txBox="1"/>
          <p:nvPr/>
        </p:nvSpPr>
        <p:spPr>
          <a:xfrm>
            <a:off x="1962434" y="1316290"/>
            <a:ext cx="7160398" cy="4842858"/>
          </a:xfrm>
          <a:prstGeom prst="rect">
            <a:avLst/>
          </a:prstGeom>
          <a:noFill/>
        </p:spPr>
        <p:txBody>
          <a:bodyPr wrap="square" lIns="0" tIns="0" rIns="0" bIns="0" numCol="1" spcCol="540000" rtlCol="0">
            <a:noAutofit/>
          </a:bodyPr>
          <a:lstStyle/>
          <a:p>
            <a:pPr>
              <a:lnSpc>
                <a:spcPct val="150000"/>
              </a:lnSpc>
            </a:pPr>
            <a:r>
              <a:rPr lang="fr-FR" b="1" dirty="0">
                <a:solidFill>
                  <a:srgbClr val="D72262"/>
                </a:solidFill>
                <a:latin typeface="Arial" panose="020B0604020202020204" pitchFamily="34" charset="0"/>
                <a:cs typeface="Arial" panose="020B0604020202020204" pitchFamily="34" charset="0"/>
              </a:rPr>
              <a:t>A-Li : </a:t>
            </a:r>
            <a:r>
              <a:rPr lang="fr-FR" b="1" dirty="0" smtClean="0">
                <a:solidFill>
                  <a:srgbClr val="D72262"/>
                </a:solidFill>
                <a:latin typeface="Arial" panose="020B0604020202020204" pitchFamily="34" charset="0"/>
                <a:cs typeface="Arial" panose="020B0604020202020204" pitchFamily="34" charset="0"/>
              </a:rPr>
              <a:t>LES 3 </a:t>
            </a:r>
            <a:r>
              <a:rPr lang="fr-FR" b="1" dirty="0">
                <a:solidFill>
                  <a:srgbClr val="D72262"/>
                </a:solidFill>
                <a:latin typeface="Arial" panose="020B0604020202020204" pitchFamily="34" charset="0"/>
                <a:cs typeface="Arial" panose="020B0604020202020204" pitchFamily="34" charset="0"/>
              </a:rPr>
              <a:t>ÉTAPES POUR FAIRE LE </a:t>
            </a:r>
            <a:r>
              <a:rPr lang="fr-FR" b="1" dirty="0" smtClean="0">
                <a:solidFill>
                  <a:srgbClr val="D72262"/>
                </a:solidFill>
                <a:latin typeface="Arial" panose="020B0604020202020204" pitchFamily="34" charset="0"/>
                <a:cs typeface="Arial" panose="020B0604020202020204" pitchFamily="34" charset="0"/>
              </a:rPr>
              <a:t>POINT SUR </a:t>
            </a:r>
            <a:r>
              <a:rPr lang="fr-FR" b="1" dirty="0">
                <a:solidFill>
                  <a:srgbClr val="D72262"/>
                </a:solidFill>
                <a:latin typeface="Arial" panose="020B0604020202020204" pitchFamily="34" charset="0"/>
                <a:cs typeface="Arial" panose="020B0604020202020204" pitchFamily="34" charset="0"/>
              </a:rPr>
              <a:t>LA SITUATION </a:t>
            </a:r>
            <a:r>
              <a:rPr lang="fr-FR" b="1" dirty="0" smtClean="0">
                <a:solidFill>
                  <a:srgbClr val="D72262"/>
                </a:solidFill>
                <a:latin typeface="Arial" panose="020B0604020202020204" pitchFamily="34" charset="0"/>
                <a:cs typeface="Arial" panose="020B0604020202020204" pitchFamily="34" charset="0"/>
              </a:rPr>
              <a:t/>
            </a:r>
            <a:br>
              <a:rPr lang="fr-FR" b="1" dirty="0" smtClean="0">
                <a:solidFill>
                  <a:srgbClr val="D72262"/>
                </a:solidFill>
                <a:latin typeface="Arial" panose="020B0604020202020204" pitchFamily="34" charset="0"/>
                <a:cs typeface="Arial" panose="020B0604020202020204" pitchFamily="34" charset="0"/>
              </a:rPr>
            </a:br>
            <a:r>
              <a:rPr lang="fr-FR" b="1" dirty="0" smtClean="0">
                <a:solidFill>
                  <a:srgbClr val="D72262"/>
                </a:solidFill>
                <a:latin typeface="Arial" panose="020B0604020202020204" pitchFamily="34" charset="0"/>
                <a:cs typeface="Arial" panose="020B0604020202020204" pitchFamily="34" charset="0"/>
              </a:rPr>
              <a:t>DU </a:t>
            </a:r>
            <a:r>
              <a:rPr lang="fr-FR" b="1" dirty="0">
                <a:solidFill>
                  <a:srgbClr val="D72262"/>
                </a:solidFill>
                <a:latin typeface="Arial" panose="020B0604020202020204" pitchFamily="34" charset="0"/>
                <a:cs typeface="Arial" panose="020B0604020202020204" pitchFamily="34" charset="0"/>
              </a:rPr>
              <a:t>JEUNE</a:t>
            </a:r>
            <a:endParaRPr lang="fr-FR" sz="1600" dirty="0">
              <a:solidFill>
                <a:srgbClr val="D72262"/>
              </a:solidFill>
              <a:latin typeface="Arial" panose="020B0604020202020204" pitchFamily="34" charset="0"/>
              <a:cs typeface="Arial" panose="020B0604020202020204" pitchFamily="34" charset="0"/>
            </a:endParaRPr>
          </a:p>
          <a:p>
            <a:pPr>
              <a:lnSpc>
                <a:spcPct val="150000"/>
              </a:lnSpc>
            </a:pPr>
            <a:endParaRPr lang="fr-FR" b="1" dirty="0" smtClean="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fr-FR" b="1" dirty="0" smtClean="0">
                <a:latin typeface="Arial" panose="020B0604020202020204" pitchFamily="34" charset="0"/>
                <a:cs typeface="Arial" panose="020B0604020202020204" pitchFamily="34" charset="0"/>
              </a:rPr>
              <a:t>L’exploration </a:t>
            </a:r>
            <a:r>
              <a:rPr lang="fr-FR" b="1" dirty="0">
                <a:latin typeface="Arial" panose="020B0604020202020204" pitchFamily="34" charset="0"/>
                <a:cs typeface="Arial" panose="020B0604020202020204" pitchFamily="34" charset="0"/>
              </a:rPr>
              <a:t>des thématiques, </a:t>
            </a:r>
            <a:endParaRPr lang="fr-FR" b="1" dirty="0" smtClean="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fr-FR" b="1" dirty="0">
                <a:latin typeface="Arial" panose="020B0604020202020204" pitchFamily="34" charset="0"/>
                <a:cs typeface="Arial" panose="020B0604020202020204" pitchFamily="34" charset="0"/>
              </a:rPr>
              <a:t>L</a:t>
            </a:r>
            <a:r>
              <a:rPr lang="fr-FR" b="1" dirty="0" smtClean="0">
                <a:latin typeface="Arial" panose="020B0604020202020204" pitchFamily="34" charset="0"/>
                <a:cs typeface="Arial" panose="020B0604020202020204" pitchFamily="34" charset="0"/>
              </a:rPr>
              <a:t>a </a:t>
            </a:r>
            <a:r>
              <a:rPr lang="fr-FR" b="1" dirty="0">
                <a:latin typeface="Arial" panose="020B0604020202020204" pitchFamily="34" charset="0"/>
                <a:cs typeface="Arial" panose="020B0604020202020204" pitchFamily="34" charset="0"/>
              </a:rPr>
              <a:t>définition des priorités,</a:t>
            </a:r>
          </a:p>
          <a:p>
            <a:pPr marL="342900" indent="-342900">
              <a:lnSpc>
                <a:spcPct val="150000"/>
              </a:lnSpc>
              <a:buFont typeface="+mj-lt"/>
              <a:buAutoNum type="arabicPeriod"/>
            </a:pPr>
            <a:r>
              <a:rPr lang="fr-FR" b="1" dirty="0">
                <a:latin typeface="Arial" panose="020B0604020202020204" pitchFamily="34" charset="0"/>
                <a:cs typeface="Arial" panose="020B0604020202020204" pitchFamily="34" charset="0"/>
              </a:rPr>
              <a:t>L</a:t>
            </a:r>
            <a:r>
              <a:rPr lang="fr-FR" b="1" dirty="0" smtClean="0">
                <a:latin typeface="Arial" panose="020B0604020202020204" pitchFamily="34" charset="0"/>
                <a:cs typeface="Arial" panose="020B0604020202020204" pitchFamily="34" charset="0"/>
              </a:rPr>
              <a:t>a </a:t>
            </a:r>
            <a:r>
              <a:rPr lang="fr-FR" b="1" dirty="0">
                <a:latin typeface="Arial" panose="020B0604020202020204" pitchFamily="34" charset="0"/>
                <a:cs typeface="Arial" panose="020B0604020202020204" pitchFamily="34" charset="0"/>
              </a:rPr>
              <a:t>lecture du bilan</a:t>
            </a:r>
            <a:r>
              <a:rPr lang="fr-FR" b="1"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a:pPr>
            <a:endParaRPr lang="fr-FR" dirty="0">
              <a:latin typeface="Arial" panose="020B0604020202020204" pitchFamily="34" charset="0"/>
              <a:cs typeface="Arial" panose="020B0604020202020204" pitchFamily="34" charset="0"/>
            </a:endParaRPr>
          </a:p>
          <a:p>
            <a:pPr>
              <a:lnSpc>
                <a:spcPct val="150000"/>
              </a:lnSpc>
            </a:pPr>
            <a:endParaRPr lang="fr-F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434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9"/>
            <a:ext cx="7189995" cy="531644"/>
          </a:xfrm>
        </p:spPr>
        <p:txBody>
          <a:bodyPr/>
          <a:lstStyle/>
          <a:p>
            <a:r>
              <a:rPr lang="fr-FR" dirty="0" smtClean="0"/>
              <a:t>Utiliser </a:t>
            </a:r>
            <a:r>
              <a:rPr lang="fr-FR" dirty="0" err="1" smtClean="0"/>
              <a:t>A-Li</a:t>
            </a:r>
            <a:r>
              <a:rPr lang="fr-FR" dirty="0" smtClean="0"/>
              <a:t> </a:t>
            </a:r>
            <a:r>
              <a:rPr lang="fr-FR" dirty="0" err="1">
                <a:latin typeface="Arial" panose="020B0604020202020204" pitchFamily="34" charset="0"/>
                <a:cs typeface="Arial" panose="020B0604020202020204" pitchFamily="34" charset="0"/>
              </a:rPr>
              <a:t>A-Li</a:t>
            </a:r>
            <a:r>
              <a:rPr lang="fr-FR" dirty="0">
                <a:latin typeface="Arial" panose="020B0604020202020204" pitchFamily="34" charset="0"/>
                <a:cs typeface="Arial" panose="020B0604020202020204" pitchFamily="34" charset="0"/>
              </a:rPr>
              <a:t> : </a:t>
            </a:r>
            <a:r>
              <a:rPr lang="fr-FR" sz="1600" dirty="0">
                <a:solidFill>
                  <a:schemeClr val="tx1"/>
                </a:solidFill>
                <a:latin typeface="Arial" panose="020B0604020202020204" pitchFamily="34" charset="0"/>
                <a:cs typeface="Arial" panose="020B0604020202020204" pitchFamily="34" charset="0"/>
              </a:rPr>
              <a:t>LES 3 ÉTAPES POUR FAIRE LE POINT SUR LA SITUATION </a:t>
            </a:r>
            <a:r>
              <a:rPr lang="fr-FR" sz="1600" dirty="0" smtClean="0">
                <a:solidFill>
                  <a:schemeClr val="tx1"/>
                </a:solidFill>
                <a:latin typeface="Arial" panose="020B0604020202020204" pitchFamily="34" charset="0"/>
                <a:cs typeface="Arial" panose="020B0604020202020204" pitchFamily="34" charset="0"/>
              </a:rPr>
              <a:t>DU </a:t>
            </a:r>
            <a:r>
              <a:rPr lang="fr-FR" sz="1600" dirty="0">
                <a:solidFill>
                  <a:schemeClr val="tx1"/>
                </a:solidFill>
                <a:latin typeface="Arial" panose="020B0604020202020204" pitchFamily="34" charset="0"/>
                <a:cs typeface="Arial" panose="020B0604020202020204" pitchFamily="34" charset="0"/>
              </a:rPr>
              <a:t>JEUNE </a:t>
            </a:r>
            <a:endParaRPr lang="fr-FR" sz="1600" dirty="0">
              <a:solidFill>
                <a:schemeClr val="tx1"/>
              </a:solidFill>
            </a:endParaRPr>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13</a:t>
            </a:fld>
            <a:endParaRPr lang="fr-FR" dirty="0"/>
          </a:p>
        </p:txBody>
      </p:sp>
      <p:sp>
        <p:nvSpPr>
          <p:cNvPr id="8" name="ZoneTexte 7"/>
          <p:cNvSpPr txBox="1"/>
          <p:nvPr/>
        </p:nvSpPr>
        <p:spPr>
          <a:xfrm>
            <a:off x="1962434" y="1215853"/>
            <a:ext cx="7160398" cy="4350450"/>
          </a:xfrm>
          <a:prstGeom prst="rect">
            <a:avLst/>
          </a:prstGeom>
          <a:noFill/>
        </p:spPr>
        <p:txBody>
          <a:bodyPr wrap="square" lIns="0" tIns="0" rIns="0" bIns="0" numCol="1" spcCol="540000" rtlCol="0">
            <a:noAutofit/>
          </a:bodyPr>
          <a:lstStyle/>
          <a:p>
            <a:pPr>
              <a:lnSpc>
                <a:spcPct val="150000"/>
              </a:lnSpc>
            </a:pPr>
            <a:r>
              <a:rPr lang="fr-FR" b="1" dirty="0" smtClean="0">
                <a:solidFill>
                  <a:srgbClr val="D72262"/>
                </a:solidFill>
                <a:latin typeface="Arial" panose="020B0604020202020204" pitchFamily="34" charset="0"/>
                <a:cs typeface="Arial" panose="020B0604020202020204" pitchFamily="34" charset="0"/>
              </a:rPr>
              <a:t>Etape 1 : l’exploration </a:t>
            </a:r>
            <a:r>
              <a:rPr lang="fr-FR" b="1" dirty="0">
                <a:solidFill>
                  <a:srgbClr val="D72262"/>
                </a:solidFill>
                <a:latin typeface="Arial" panose="020B0604020202020204" pitchFamily="34" charset="0"/>
                <a:cs typeface="Arial" panose="020B0604020202020204" pitchFamily="34" charset="0"/>
              </a:rPr>
              <a:t>des </a:t>
            </a:r>
            <a:r>
              <a:rPr lang="fr-FR" b="1" dirty="0" smtClean="0">
                <a:solidFill>
                  <a:srgbClr val="D72262"/>
                </a:solidFill>
                <a:latin typeface="Arial" panose="020B0604020202020204" pitchFamily="34" charset="0"/>
                <a:cs typeface="Arial" panose="020B0604020202020204" pitchFamily="34" charset="0"/>
              </a:rPr>
              <a:t>thématiques </a:t>
            </a:r>
            <a:r>
              <a:rPr lang="fr-FR" sz="1600" dirty="0" smtClean="0">
                <a:latin typeface="Arial" panose="020B0604020202020204" pitchFamily="34" charset="0"/>
                <a:cs typeface="Arial" panose="020B0604020202020204" pitchFamily="34" charset="0"/>
                <a:hlinkClick r:id="rId3"/>
              </a:rPr>
              <a:t>Cliquer ici</a:t>
            </a:r>
            <a:endParaRPr lang="fr-FR" sz="1600" dirty="0" smtClean="0">
              <a:solidFill>
                <a:srgbClr val="D72262"/>
              </a:solidFill>
              <a:latin typeface="Arial" panose="020B0604020202020204" pitchFamily="34" charset="0"/>
              <a:cs typeface="Arial" panose="020B0604020202020204" pitchFamily="34" charset="0"/>
            </a:endParaRPr>
          </a:p>
          <a:p>
            <a:pPr>
              <a:lnSpc>
                <a:spcPct val="150000"/>
              </a:lnSpc>
            </a:pPr>
            <a:endParaRPr lang="fr-FR" b="1" dirty="0">
              <a:solidFill>
                <a:srgbClr val="D72262"/>
              </a:solidFill>
              <a:latin typeface="Arial" panose="020B0604020202020204" pitchFamily="34" charset="0"/>
              <a:cs typeface="Arial" panose="020B0604020202020204" pitchFamily="34" charset="0"/>
            </a:endParaRPr>
          </a:p>
          <a:p>
            <a:pPr>
              <a:lnSpc>
                <a:spcPct val="150000"/>
              </a:lnSpc>
            </a:pPr>
            <a:endParaRPr lang="fr-FR" b="1" dirty="0" smtClean="0">
              <a:solidFill>
                <a:srgbClr val="D72262"/>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endParaRPr lang="fr-FR"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endParaRPr lang="fr-FR" dirty="0" smtClean="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616" y="1719815"/>
            <a:ext cx="6892029" cy="4654146"/>
          </a:xfrm>
          <a:prstGeom prst="rect">
            <a:avLst/>
          </a:prstGeom>
          <a:ln>
            <a:solidFill>
              <a:srgbClr val="9D2362"/>
            </a:solidFill>
          </a:ln>
        </p:spPr>
      </p:pic>
    </p:spTree>
    <p:extLst>
      <p:ext uri="{BB962C8B-B14F-4D97-AF65-F5344CB8AC3E}">
        <p14:creationId xmlns:p14="http://schemas.microsoft.com/office/powerpoint/2010/main" val="1840852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560" y="4370547"/>
            <a:ext cx="2237568" cy="2103895"/>
          </a:xfrm>
          <a:prstGeom prst="rect">
            <a:avLst/>
          </a:prstGeom>
          <a:ln>
            <a:solidFill>
              <a:srgbClr val="9D2362"/>
            </a:solidFill>
          </a:ln>
        </p:spPr>
      </p:pic>
      <p:sp>
        <p:nvSpPr>
          <p:cNvPr id="6" name="Titre 5"/>
          <p:cNvSpPr>
            <a:spLocks noGrp="1"/>
          </p:cNvSpPr>
          <p:nvPr>
            <p:ph type="ctrTitle"/>
          </p:nvPr>
        </p:nvSpPr>
        <p:spPr>
          <a:xfrm>
            <a:off x="1970617" y="674158"/>
            <a:ext cx="7189995" cy="512091"/>
          </a:xfrm>
        </p:spPr>
        <p:txBody>
          <a:bodyPr/>
          <a:lstStyle/>
          <a:p>
            <a:r>
              <a:rPr lang="fr-FR" dirty="0" smtClean="0"/>
              <a:t>Utiliser </a:t>
            </a:r>
            <a:r>
              <a:rPr lang="fr-FR" dirty="0" err="1" smtClean="0"/>
              <a:t>A-Li</a:t>
            </a:r>
            <a:r>
              <a:rPr lang="fr-FR" dirty="0" smtClean="0"/>
              <a:t> </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14</a:t>
            </a:fld>
            <a:endParaRPr lang="fr-FR" dirty="0"/>
          </a:p>
        </p:txBody>
      </p:sp>
      <p:sp>
        <p:nvSpPr>
          <p:cNvPr id="8" name="ZoneTexte 7"/>
          <p:cNvSpPr txBox="1"/>
          <p:nvPr/>
        </p:nvSpPr>
        <p:spPr>
          <a:xfrm>
            <a:off x="1970617" y="1075138"/>
            <a:ext cx="7160398" cy="4842858"/>
          </a:xfrm>
          <a:prstGeom prst="rect">
            <a:avLst/>
          </a:prstGeom>
          <a:noFill/>
        </p:spPr>
        <p:txBody>
          <a:bodyPr wrap="square" lIns="0" tIns="0" rIns="0" bIns="0" numCol="1" spcCol="540000" rtlCol="0">
            <a:noAutofit/>
          </a:bodyPr>
          <a:lstStyle/>
          <a:p>
            <a:pPr>
              <a:lnSpc>
                <a:spcPct val="150000"/>
              </a:lnSpc>
            </a:pPr>
            <a:r>
              <a:rPr lang="fr-FR" b="1" dirty="0" smtClean="0">
                <a:solidFill>
                  <a:srgbClr val="D72262"/>
                </a:solidFill>
                <a:latin typeface="Arial" panose="020B0604020202020204" pitchFamily="34" charset="0"/>
                <a:cs typeface="Arial" panose="020B0604020202020204" pitchFamily="34" charset="0"/>
              </a:rPr>
              <a:t>Etape 1 – suite : l’exploration des thématiques</a:t>
            </a:r>
            <a:endParaRPr lang="fr-FR" sz="1600" dirty="0">
              <a:solidFill>
                <a:srgbClr val="D72262"/>
              </a:solidFill>
              <a:latin typeface="Arial" panose="020B0604020202020204" pitchFamily="34" charset="0"/>
              <a:cs typeface="Arial" panose="020B0604020202020204" pitchFamily="34" charset="0"/>
            </a:endParaRPr>
          </a:p>
          <a:p>
            <a:pPr>
              <a:lnSpc>
                <a:spcPct val="150000"/>
              </a:lnSpc>
            </a:pPr>
            <a:endParaRPr lang="fr-FR" b="1" dirty="0" smtClean="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Chaque domaine thématique comprend 3 « questions types »</a:t>
            </a:r>
          </a:p>
          <a:p>
            <a:pPr marL="285750" indent="-285750">
              <a:lnSpc>
                <a:spcPct val="150000"/>
              </a:lnSpc>
              <a:buFont typeface="Arial" panose="020B0604020202020204" pitchFamily="34" charset="0"/>
              <a:buChar char="•"/>
            </a:pPr>
            <a:r>
              <a:rPr lang="fr-FR" dirty="0" smtClean="0">
                <a:latin typeface="Arial" panose="020B0604020202020204" pitchFamily="34" charset="0"/>
                <a:cs typeface="Arial" panose="020B0604020202020204" pitchFamily="34" charset="0"/>
              </a:rPr>
              <a:t>1 question </a:t>
            </a:r>
            <a:r>
              <a:rPr lang="fr-FR" dirty="0">
                <a:latin typeface="Arial" panose="020B0604020202020204" pitchFamily="34" charset="0"/>
                <a:cs typeface="Arial" panose="020B0604020202020204" pitchFamily="34" charset="0"/>
              </a:rPr>
              <a:t>interrogeant la situation du jeune</a:t>
            </a:r>
          </a:p>
          <a:p>
            <a:pPr marL="285750" indent="-285750">
              <a:lnSpc>
                <a:spcPct val="150000"/>
              </a:lnSpc>
              <a:buFont typeface="Arial" panose="020B0604020202020204" pitchFamily="34" charset="0"/>
              <a:buChar char="•"/>
            </a:pPr>
            <a:r>
              <a:rPr lang="fr-FR" dirty="0" smtClean="0">
                <a:latin typeface="Arial" panose="020B0604020202020204" pitchFamily="34" charset="0"/>
                <a:cs typeface="Arial" panose="020B0604020202020204" pitchFamily="34" charset="0"/>
              </a:rPr>
              <a:t>1 </a:t>
            </a:r>
            <a:r>
              <a:rPr lang="fr-FR" dirty="0">
                <a:latin typeface="Arial" panose="020B0604020202020204" pitchFamily="34" charset="0"/>
                <a:cs typeface="Arial" panose="020B0604020202020204" pitchFamily="34" charset="0"/>
              </a:rPr>
              <a:t>question faisant appel à la manière dont il perçoit sa situation</a:t>
            </a:r>
          </a:p>
          <a:p>
            <a:pPr marL="285750" indent="-285750">
              <a:lnSpc>
                <a:spcPct val="150000"/>
              </a:lnSpc>
              <a:buFont typeface="Arial" panose="020B0604020202020204" pitchFamily="34" charset="0"/>
              <a:buChar char="•"/>
            </a:pPr>
            <a:r>
              <a:rPr lang="fr-FR" dirty="0" smtClean="0">
                <a:latin typeface="Arial" panose="020B0604020202020204" pitchFamily="34" charset="0"/>
                <a:cs typeface="Arial" panose="020B0604020202020204" pitchFamily="34" charset="0"/>
              </a:rPr>
              <a:t>1 </a:t>
            </a:r>
            <a:r>
              <a:rPr lang="fr-FR" dirty="0">
                <a:latin typeface="Arial" panose="020B0604020202020204" pitchFamily="34" charset="0"/>
                <a:cs typeface="Arial" panose="020B0604020202020204" pitchFamily="34" charset="0"/>
              </a:rPr>
              <a:t>question interrogeant sa connaissance de ses droits, des ressources à sa disposition à la Mission Locale ou sur le </a:t>
            </a:r>
            <a:r>
              <a:rPr lang="fr-FR" dirty="0" smtClean="0">
                <a:latin typeface="Arial" panose="020B0604020202020204" pitchFamily="34" charset="0"/>
                <a:cs typeface="Arial" panose="020B0604020202020204" pitchFamily="34" charset="0"/>
              </a:rPr>
              <a:t>territoire</a:t>
            </a:r>
          </a:p>
          <a:p>
            <a:pPr marL="285750" indent="-285750">
              <a:buFont typeface="Arial" panose="020B0604020202020204" pitchFamily="34" charset="0"/>
              <a:buChar char="•"/>
            </a:pPr>
            <a:endParaRPr lang="fr-FR" dirty="0">
              <a:latin typeface="Arial" panose="020B0604020202020204" pitchFamily="34" charset="0"/>
              <a:cs typeface="Arial" panose="020B0604020202020204" pitchFamily="34" charset="0"/>
            </a:endParaRPr>
          </a:p>
          <a:p>
            <a:r>
              <a:rPr lang="fr-FR" sz="1500" b="1" dirty="0">
                <a:solidFill>
                  <a:srgbClr val="D72262"/>
                </a:solidFill>
                <a:latin typeface="Arial" panose="020B0604020202020204" pitchFamily="34" charset="0"/>
                <a:cs typeface="Arial" panose="020B0604020202020204" pitchFamily="34" charset="0"/>
              </a:rPr>
              <a:t>EXEMPLE DE LA THÉMATIQUE « MA SANTÉ </a:t>
            </a:r>
            <a:r>
              <a:rPr lang="fr-FR" sz="1500" b="1" dirty="0" smtClean="0">
                <a:solidFill>
                  <a:srgbClr val="D72262"/>
                </a:solidFill>
                <a:latin typeface="Arial" panose="020B0604020202020204" pitchFamily="34" charset="0"/>
                <a:cs typeface="Arial" panose="020B0604020202020204" pitchFamily="34" charset="0"/>
              </a:rPr>
              <a:t>»</a:t>
            </a:r>
          </a:p>
          <a:p>
            <a:pPr>
              <a:lnSpc>
                <a:spcPct val="150000"/>
              </a:lnSpc>
            </a:pPr>
            <a:endParaRPr lang="fr-FR" dirty="0" smtClean="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334" y="4370547"/>
            <a:ext cx="2705689" cy="2083885"/>
          </a:xfrm>
          <a:prstGeom prst="rect">
            <a:avLst/>
          </a:prstGeom>
          <a:ln>
            <a:solidFill>
              <a:srgbClr val="9D2362"/>
            </a:solidFill>
          </a:ln>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423" y="4385361"/>
            <a:ext cx="2654085" cy="1933615"/>
          </a:xfrm>
          <a:prstGeom prst="rect">
            <a:avLst/>
          </a:prstGeom>
          <a:ln>
            <a:solidFill>
              <a:srgbClr val="9D2362"/>
            </a:solidFill>
          </a:ln>
        </p:spPr>
      </p:pic>
    </p:spTree>
    <p:extLst>
      <p:ext uri="{BB962C8B-B14F-4D97-AF65-F5344CB8AC3E}">
        <p14:creationId xmlns:p14="http://schemas.microsoft.com/office/powerpoint/2010/main" val="197916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Utiliser </a:t>
            </a:r>
            <a:r>
              <a:rPr lang="fr-FR" dirty="0" err="1" smtClean="0"/>
              <a:t>A-Li</a:t>
            </a:r>
            <a:r>
              <a:rPr lang="fr-FR" dirty="0" smtClean="0"/>
              <a:t> </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15</a:t>
            </a:fld>
            <a:endParaRPr lang="fr-FR" dirty="0"/>
          </a:p>
        </p:txBody>
      </p:sp>
      <p:sp>
        <p:nvSpPr>
          <p:cNvPr id="8" name="ZoneTexte 7"/>
          <p:cNvSpPr txBox="1"/>
          <p:nvPr/>
        </p:nvSpPr>
        <p:spPr>
          <a:xfrm>
            <a:off x="1962434" y="1316290"/>
            <a:ext cx="7160398" cy="4842858"/>
          </a:xfrm>
          <a:prstGeom prst="rect">
            <a:avLst/>
          </a:prstGeom>
          <a:noFill/>
        </p:spPr>
        <p:txBody>
          <a:bodyPr wrap="square" lIns="0" tIns="0" rIns="0" bIns="0" numCol="1" spcCol="540000" rtlCol="0">
            <a:noAutofit/>
          </a:bodyPr>
          <a:lstStyle/>
          <a:p>
            <a:pPr>
              <a:lnSpc>
                <a:spcPct val="150000"/>
              </a:lnSpc>
            </a:pPr>
            <a:r>
              <a:rPr lang="fr-FR" b="1" dirty="0" smtClean="0">
                <a:solidFill>
                  <a:srgbClr val="D72262"/>
                </a:solidFill>
                <a:latin typeface="Arial" panose="020B0604020202020204" pitchFamily="34" charset="0"/>
                <a:cs typeface="Arial" panose="020B0604020202020204" pitchFamily="34" charset="0"/>
              </a:rPr>
              <a:t>Etape 2 – La définition des priorités</a:t>
            </a:r>
            <a:endParaRPr lang="fr-FR" sz="1600" dirty="0">
              <a:solidFill>
                <a:srgbClr val="D72262"/>
              </a:solidFill>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a:t>
            </a:r>
            <a:r>
              <a:rPr lang="fr-FR" dirty="0" smtClean="0">
                <a:latin typeface="Arial" panose="020B0604020202020204" pitchFamily="34" charset="0"/>
                <a:cs typeface="Arial" panose="020B0604020202020204" pitchFamily="34" charset="0"/>
              </a:rPr>
              <a:t>e </a:t>
            </a:r>
            <a:r>
              <a:rPr lang="fr-FR" dirty="0">
                <a:latin typeface="Arial" panose="020B0604020202020204" pitchFamily="34" charset="0"/>
                <a:cs typeface="Arial" panose="020B0604020202020204" pitchFamily="34" charset="0"/>
              </a:rPr>
              <a:t>jeune indique, pour </a:t>
            </a:r>
            <a:r>
              <a:rPr lang="fr-FR" dirty="0" smtClean="0">
                <a:latin typeface="Arial" panose="020B0604020202020204" pitchFamily="34" charset="0"/>
                <a:cs typeface="Arial" panose="020B0604020202020204" pitchFamily="34" charset="0"/>
              </a:rPr>
              <a:t>chacune des </a:t>
            </a:r>
            <a:r>
              <a:rPr lang="fr-FR" dirty="0">
                <a:latin typeface="Arial" panose="020B0604020202020204" pitchFamily="34" charset="0"/>
                <a:cs typeface="Arial" panose="020B0604020202020204" pitchFamily="34" charset="0"/>
              </a:rPr>
              <a:t>9 thématiques, s’il est intéressé </a:t>
            </a:r>
            <a:r>
              <a:rPr lang="fr-FR" dirty="0" smtClean="0">
                <a:latin typeface="Arial" panose="020B0604020202020204" pitchFamily="34" charset="0"/>
                <a:cs typeface="Arial" panose="020B0604020202020204" pitchFamily="34" charset="0"/>
              </a:rPr>
              <a:t>pour aborder </a:t>
            </a:r>
            <a:r>
              <a:rPr lang="fr-FR" dirty="0">
                <a:latin typeface="Arial" panose="020B0604020202020204" pitchFamily="34" charset="0"/>
                <a:cs typeface="Arial" panose="020B0604020202020204" pitchFamily="34" charset="0"/>
              </a:rPr>
              <a:t>ce sujet avec un </a:t>
            </a:r>
            <a:r>
              <a:rPr lang="fr-FR" dirty="0" smtClean="0">
                <a:latin typeface="Arial" panose="020B0604020202020204" pitchFamily="34" charset="0"/>
                <a:cs typeface="Arial" panose="020B0604020202020204" pitchFamily="34" charset="0"/>
              </a:rPr>
              <a:t>professionnel de </a:t>
            </a:r>
            <a:r>
              <a:rPr lang="fr-FR" dirty="0">
                <a:latin typeface="Arial" panose="020B0604020202020204" pitchFamily="34" charset="0"/>
                <a:cs typeface="Arial" panose="020B0604020202020204" pitchFamily="34" charset="0"/>
              </a:rPr>
              <a:t>la Mission Locale</a:t>
            </a:r>
            <a:r>
              <a:rPr lang="fr-FR" dirty="0" smtClean="0">
                <a:latin typeface="Arial" panose="020B0604020202020204" pitchFamily="34" charset="0"/>
                <a:cs typeface="Arial" panose="020B0604020202020204" pitchFamily="34" charset="0"/>
              </a:rPr>
              <a:t>.</a:t>
            </a:r>
          </a:p>
          <a:p>
            <a:endParaRPr lang="fr-FR" b="1" dirty="0">
              <a:solidFill>
                <a:srgbClr val="D72262"/>
              </a:solidFill>
              <a:latin typeface="Arial" panose="020B0604020202020204" pitchFamily="34" charset="0"/>
              <a:cs typeface="Arial" panose="020B0604020202020204" pitchFamily="34" charset="0"/>
            </a:endParaRPr>
          </a:p>
          <a:p>
            <a:endParaRPr lang="fr-FR" b="1" dirty="0" smtClean="0">
              <a:solidFill>
                <a:srgbClr val="D72262"/>
              </a:solidFill>
              <a:latin typeface="Arial" panose="020B0604020202020204" pitchFamily="34" charset="0"/>
              <a:cs typeface="Arial" panose="020B0604020202020204" pitchFamily="34" charset="0"/>
            </a:endParaRPr>
          </a:p>
          <a:p>
            <a:pPr>
              <a:lnSpc>
                <a:spcPct val="150000"/>
              </a:lnSpc>
            </a:pPr>
            <a:endParaRPr lang="fr-FR" dirty="0" smtClean="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434" y="2693953"/>
            <a:ext cx="3520723" cy="3595236"/>
          </a:xfrm>
          <a:prstGeom prst="rect">
            <a:avLst/>
          </a:prstGeom>
          <a:ln>
            <a:solidFill>
              <a:srgbClr val="9D2362"/>
            </a:solidFill>
          </a:ln>
        </p:spPr>
      </p:pic>
      <p:sp>
        <p:nvSpPr>
          <p:cNvPr id="5" name="ZoneTexte 4"/>
          <p:cNvSpPr txBox="1"/>
          <p:nvPr/>
        </p:nvSpPr>
        <p:spPr>
          <a:xfrm>
            <a:off x="5725390" y="5330540"/>
            <a:ext cx="3002973" cy="830997"/>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Ici : le jeune a choisi comme priorité d’identifier ses compétences. </a:t>
            </a:r>
            <a:endParaRPr lang="fr-FR" sz="1600" dirty="0"/>
          </a:p>
        </p:txBody>
      </p:sp>
    </p:spTree>
    <p:extLst>
      <p:ext uri="{BB962C8B-B14F-4D97-AF65-F5344CB8AC3E}">
        <p14:creationId xmlns:p14="http://schemas.microsoft.com/office/powerpoint/2010/main" val="4027179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Utiliser </a:t>
            </a:r>
            <a:r>
              <a:rPr lang="fr-FR" dirty="0" err="1" smtClean="0"/>
              <a:t>A-Li</a:t>
            </a:r>
            <a:r>
              <a:rPr lang="fr-FR" dirty="0" smtClean="0"/>
              <a:t> </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16</a:t>
            </a:fld>
            <a:endParaRPr lang="fr-FR" dirty="0"/>
          </a:p>
        </p:txBody>
      </p:sp>
      <p:sp>
        <p:nvSpPr>
          <p:cNvPr id="8" name="ZoneTexte 7"/>
          <p:cNvSpPr txBox="1"/>
          <p:nvPr/>
        </p:nvSpPr>
        <p:spPr>
          <a:xfrm>
            <a:off x="1962434" y="1316290"/>
            <a:ext cx="3160284" cy="4752001"/>
          </a:xfrm>
          <a:prstGeom prst="rect">
            <a:avLst/>
          </a:prstGeom>
          <a:noFill/>
        </p:spPr>
        <p:txBody>
          <a:bodyPr wrap="square" lIns="0" tIns="0" rIns="0" bIns="0" numCol="1" spcCol="540000" rtlCol="0">
            <a:noAutofit/>
          </a:bodyPr>
          <a:lstStyle/>
          <a:p>
            <a:r>
              <a:rPr lang="fr-FR" b="1" dirty="0" smtClean="0">
                <a:solidFill>
                  <a:srgbClr val="D72262"/>
                </a:solidFill>
                <a:latin typeface="Arial" panose="020B0604020202020204" pitchFamily="34" charset="0"/>
                <a:cs typeface="Arial" panose="020B0604020202020204" pitchFamily="34" charset="0"/>
              </a:rPr>
              <a:t>Etape 3 – La lecture du bilan  </a:t>
            </a:r>
          </a:p>
          <a:p>
            <a:endParaRPr lang="fr-FR" b="1" dirty="0">
              <a:solidFill>
                <a:srgbClr val="D72262"/>
              </a:solidFill>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Le bilan : support d’un échange avec le jeune sur les réponses apportées, classées par priorité. </a:t>
            </a:r>
          </a:p>
          <a:p>
            <a:endParaRPr lang="fr-FR" dirty="0"/>
          </a:p>
          <a:p>
            <a:endParaRPr lang="fr-FR" dirty="0"/>
          </a:p>
          <a:p>
            <a:pPr>
              <a:lnSpc>
                <a:spcPct val="150000"/>
              </a:lnSpc>
            </a:pPr>
            <a:endParaRPr lang="fr-FR" dirty="0" smtClean="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50" y="900389"/>
            <a:ext cx="4354667" cy="5391492"/>
          </a:xfrm>
          <a:prstGeom prst="rect">
            <a:avLst/>
          </a:prstGeom>
          <a:ln>
            <a:solidFill>
              <a:srgbClr val="9D2362"/>
            </a:solidFill>
          </a:ln>
        </p:spPr>
      </p:pic>
    </p:spTree>
    <p:extLst>
      <p:ext uri="{BB962C8B-B14F-4D97-AF65-F5344CB8AC3E}">
        <p14:creationId xmlns:p14="http://schemas.microsoft.com/office/powerpoint/2010/main" val="345038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pPr>
              <a:lnSpc>
                <a:spcPct val="150000"/>
              </a:lnSpc>
            </a:pPr>
            <a:r>
              <a:rPr lang="fr-FR" dirty="0" smtClean="0"/>
              <a:t>Utiliser A-Li  </a:t>
            </a:r>
            <a:br>
              <a:rPr lang="fr-FR" dirty="0" smtClean="0"/>
            </a:br>
            <a:r>
              <a:rPr lang="fr-FR" dirty="0" smtClean="0"/>
              <a:t>Réussir la passation d’A-Li : 3 étapes </a:t>
            </a:r>
            <a:br>
              <a:rPr lang="fr-FR" dirty="0" smtClean="0"/>
            </a:br>
            <a:r>
              <a:rPr lang="fr-FR" dirty="0" smtClean="0"/>
              <a:t/>
            </a:r>
            <a:br>
              <a:rPr lang="fr-FR" dirty="0" smtClean="0"/>
            </a:br>
            <a:r>
              <a:rPr lang="fr-FR" sz="1800" dirty="0" smtClean="0">
                <a:solidFill>
                  <a:srgbClr val="D72262"/>
                </a:solidFill>
              </a:rPr>
              <a:t>Quelques </a:t>
            </a:r>
            <a:r>
              <a:rPr lang="fr-FR" sz="1800" dirty="0">
                <a:solidFill>
                  <a:srgbClr val="D72262"/>
                </a:solidFill>
              </a:rPr>
              <a:t>conseils pour  une passation réussie </a:t>
            </a:r>
            <a:r>
              <a:rPr lang="fr-FR" sz="1800" dirty="0" smtClean="0">
                <a:solidFill>
                  <a:srgbClr val="D72262"/>
                </a:solidFill>
              </a:rPr>
              <a:t/>
            </a:r>
            <a:br>
              <a:rPr lang="fr-FR" sz="1800" dirty="0" smtClean="0">
                <a:solidFill>
                  <a:srgbClr val="D72262"/>
                </a:solidFill>
              </a:rPr>
            </a:br>
            <a:r>
              <a:rPr lang="fr-FR" sz="1600" dirty="0">
                <a:solidFill>
                  <a:srgbClr val="D72262"/>
                </a:solidFill>
              </a:rPr>
              <a:t/>
            </a:r>
            <a:br>
              <a:rPr lang="fr-FR" sz="1600" dirty="0">
                <a:solidFill>
                  <a:srgbClr val="D72262"/>
                </a:solidFill>
              </a:rPr>
            </a:br>
            <a:r>
              <a:rPr lang="fr-FR" sz="1600" b="0" dirty="0" smtClean="0">
                <a:solidFill>
                  <a:schemeClr val="tx1"/>
                </a:solidFill>
              </a:rPr>
              <a:t>1- Prendre le temps </a:t>
            </a:r>
            <a:r>
              <a:rPr lang="fr-FR" sz="1600" dirty="0" smtClean="0">
                <a:solidFill>
                  <a:schemeClr val="tx1"/>
                </a:solidFill>
              </a:rPr>
              <a:t>d’introduire</a:t>
            </a:r>
            <a:r>
              <a:rPr lang="fr-FR" sz="1600" b="0" dirty="0" smtClean="0">
                <a:solidFill>
                  <a:schemeClr val="tx1"/>
                </a:solidFill>
              </a:rPr>
              <a:t> A-Li </a:t>
            </a:r>
            <a:r>
              <a:rPr lang="fr-FR" sz="1600" b="0" dirty="0">
                <a:solidFill>
                  <a:schemeClr val="tx1"/>
                </a:solidFill>
              </a:rPr>
              <a:t>auprès du </a:t>
            </a:r>
            <a:r>
              <a:rPr lang="fr-FR" sz="1600" b="0" dirty="0" smtClean="0">
                <a:solidFill>
                  <a:schemeClr val="tx1"/>
                </a:solidFill>
              </a:rPr>
              <a:t>jeune,</a:t>
            </a:r>
            <a:r>
              <a:rPr lang="fr-FR" sz="1600" b="0" dirty="0">
                <a:solidFill>
                  <a:schemeClr val="tx1"/>
                </a:solidFill>
              </a:rPr>
              <a:t/>
            </a:r>
            <a:br>
              <a:rPr lang="fr-FR" sz="1600" b="0" dirty="0">
                <a:solidFill>
                  <a:schemeClr val="tx1"/>
                </a:solidFill>
              </a:rPr>
            </a:br>
            <a:r>
              <a:rPr lang="fr-FR" sz="1600" b="0" dirty="0" smtClean="0">
                <a:solidFill>
                  <a:schemeClr val="tx1"/>
                </a:solidFill>
              </a:rPr>
              <a:t>2 - S’assurer de la </a:t>
            </a:r>
            <a:r>
              <a:rPr lang="fr-FR" sz="1600" dirty="0" smtClean="0">
                <a:solidFill>
                  <a:schemeClr val="tx1"/>
                </a:solidFill>
              </a:rPr>
              <a:t>présence d’un professionnel </a:t>
            </a:r>
            <a:r>
              <a:rPr lang="fr-FR" sz="1600" b="0" dirty="0" smtClean="0">
                <a:solidFill>
                  <a:schemeClr val="tx1"/>
                </a:solidFill>
              </a:rPr>
              <a:t>à ses côtés pendant la passation, dans une posture de dialogue</a:t>
            </a:r>
            <a:br>
              <a:rPr lang="fr-FR" sz="1600" b="0" dirty="0" smtClean="0">
                <a:solidFill>
                  <a:schemeClr val="tx1"/>
                </a:solidFill>
              </a:rPr>
            </a:br>
            <a:r>
              <a:rPr lang="fr-FR" sz="1600" b="0" dirty="0" smtClean="0">
                <a:solidFill>
                  <a:schemeClr val="tx1"/>
                </a:solidFill>
              </a:rPr>
              <a:t>3 - Proposer au jeune une </a:t>
            </a:r>
            <a:r>
              <a:rPr lang="fr-FR" sz="1600" dirty="0" smtClean="0">
                <a:solidFill>
                  <a:schemeClr val="tx1"/>
                </a:solidFill>
              </a:rPr>
              <a:t>relecture partagée de son bilan</a:t>
            </a:r>
            <a:r>
              <a:rPr lang="fr-FR" sz="1600" b="0" dirty="0" smtClean="0">
                <a:solidFill>
                  <a:schemeClr val="tx1"/>
                </a:solidFill>
              </a:rPr>
              <a:t>, pour définir ensemble les suites à donner pour l’accompagner à partir de son autodiagnostic et des choix qu’il a exprimé</a:t>
            </a:r>
            <a:br>
              <a:rPr lang="fr-FR" sz="1600" b="0" dirty="0" smtClean="0">
                <a:solidFill>
                  <a:schemeClr val="tx1"/>
                </a:solidFill>
              </a:rPr>
            </a:br>
            <a:r>
              <a:rPr lang="fr-FR" sz="1600" b="0" dirty="0">
                <a:solidFill>
                  <a:schemeClr val="tx1"/>
                </a:solidFill>
              </a:rPr>
              <a:t/>
            </a:r>
            <a:br>
              <a:rPr lang="fr-FR" sz="1600" b="0" dirty="0">
                <a:solidFill>
                  <a:schemeClr val="tx1"/>
                </a:solidFill>
              </a:rPr>
            </a:br>
            <a:r>
              <a:rPr lang="fr-FR" sz="1600" b="0" dirty="0" smtClean="0">
                <a:solidFill>
                  <a:schemeClr val="tx1"/>
                </a:solidFill>
              </a:rPr>
              <a:t>Compter </a:t>
            </a:r>
            <a:r>
              <a:rPr lang="fr-FR" sz="1600" b="0" dirty="0">
                <a:solidFill>
                  <a:schemeClr val="tx1"/>
                </a:solidFill>
              </a:rPr>
              <a:t>une </a:t>
            </a:r>
            <a:r>
              <a:rPr lang="fr-FR" sz="1600" dirty="0">
                <a:solidFill>
                  <a:srgbClr val="D72262"/>
                </a:solidFill>
              </a:rPr>
              <a:t>durée totale de 30 minutes </a:t>
            </a:r>
            <a:r>
              <a:rPr lang="fr-FR" sz="1600" b="0" dirty="0">
                <a:solidFill>
                  <a:schemeClr val="tx1"/>
                </a:solidFill>
              </a:rPr>
              <a:t>en moyenne </a:t>
            </a:r>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17</a:t>
            </a:fld>
            <a:endParaRPr lang="fr-FR" dirty="0"/>
          </a:p>
        </p:txBody>
      </p:sp>
    </p:spTree>
    <p:extLst>
      <p:ext uri="{BB962C8B-B14F-4D97-AF65-F5344CB8AC3E}">
        <p14:creationId xmlns:p14="http://schemas.microsoft.com/office/powerpoint/2010/main" val="70741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833812"/>
            <a:ext cx="7189995" cy="5305728"/>
          </a:xfrm>
        </p:spPr>
        <p:txBody>
          <a:bodyPr/>
          <a:lstStyle/>
          <a:p>
            <a:pPr>
              <a:lnSpc>
                <a:spcPct val="150000"/>
              </a:lnSpc>
            </a:pPr>
            <a:r>
              <a:rPr lang="fr-FR" sz="1600" dirty="0" smtClean="0"/>
              <a:t>Utiliser A-Li  </a:t>
            </a:r>
            <a:br>
              <a:rPr lang="fr-FR" sz="1600" dirty="0" smtClean="0"/>
            </a:br>
            <a:r>
              <a:rPr lang="fr-FR" sz="1600" dirty="0" smtClean="0"/>
              <a:t>Réussir la passation d’A-Li à chaque étape </a:t>
            </a:r>
            <a:r>
              <a:rPr lang="fr-FR" sz="1600" b="0" dirty="0" smtClean="0">
                <a:solidFill>
                  <a:schemeClr val="tx1"/>
                </a:solidFill>
              </a:rPr>
              <a:t/>
            </a:r>
            <a:br>
              <a:rPr lang="fr-FR" sz="1600" b="0" dirty="0" smtClean="0">
                <a:solidFill>
                  <a:schemeClr val="tx1"/>
                </a:solidFill>
              </a:rPr>
            </a:br>
            <a:r>
              <a:rPr lang="fr-FR" sz="1600" b="0" dirty="0" smtClean="0">
                <a:solidFill>
                  <a:schemeClr val="tx1"/>
                </a:solidFill>
              </a:rPr>
              <a:t/>
            </a:r>
            <a:br>
              <a:rPr lang="fr-FR" sz="1600" b="0" dirty="0" smtClean="0">
                <a:solidFill>
                  <a:schemeClr val="tx1"/>
                </a:solidFill>
              </a:rPr>
            </a:br>
            <a:r>
              <a:rPr lang="fr-FR" sz="1600" dirty="0" smtClean="0">
                <a:solidFill>
                  <a:srgbClr val="D72262"/>
                </a:solidFill>
              </a:rPr>
              <a:t>Etape 1 : introduction d’A-Li auprès du jeune</a:t>
            </a:r>
            <a:br>
              <a:rPr lang="fr-FR" sz="1600" dirty="0" smtClean="0">
                <a:solidFill>
                  <a:srgbClr val="D72262"/>
                </a:solidFill>
              </a:rPr>
            </a:br>
            <a:r>
              <a:rPr lang="fr-FR" sz="1600" dirty="0">
                <a:solidFill>
                  <a:srgbClr val="D72262"/>
                </a:solidFill>
              </a:rPr>
              <a:t/>
            </a:r>
            <a:br>
              <a:rPr lang="fr-FR" sz="1600" dirty="0">
                <a:solidFill>
                  <a:srgbClr val="D72262"/>
                </a:solidFill>
              </a:rPr>
            </a:br>
            <a:r>
              <a:rPr lang="fr-FR" sz="1600" b="0" dirty="0" smtClean="0">
                <a:solidFill>
                  <a:schemeClr val="tx1"/>
                </a:solidFill>
              </a:rPr>
              <a:t>Avant </a:t>
            </a:r>
            <a:r>
              <a:rPr lang="fr-FR" sz="1600" b="0" dirty="0">
                <a:solidFill>
                  <a:schemeClr val="tx1"/>
                </a:solidFill>
              </a:rPr>
              <a:t>de démarrer </a:t>
            </a:r>
            <a:r>
              <a:rPr lang="fr-FR" sz="1600" b="0" dirty="0" smtClean="0">
                <a:solidFill>
                  <a:schemeClr val="tx1"/>
                </a:solidFill>
              </a:rPr>
              <a:t>A-Li, </a:t>
            </a:r>
            <a:r>
              <a:rPr lang="fr-FR" sz="1600" dirty="0" smtClean="0">
                <a:solidFill>
                  <a:schemeClr val="tx1"/>
                </a:solidFill>
              </a:rPr>
              <a:t>il </a:t>
            </a:r>
            <a:r>
              <a:rPr lang="fr-FR" sz="1600" dirty="0">
                <a:solidFill>
                  <a:schemeClr val="tx1"/>
                </a:solidFill>
              </a:rPr>
              <a:t>est important de présenter au jeune </a:t>
            </a:r>
            <a:r>
              <a:rPr lang="fr-FR" sz="1600" dirty="0" smtClean="0">
                <a:solidFill>
                  <a:schemeClr val="tx1"/>
                </a:solidFill>
              </a:rPr>
              <a:t>l’objectif</a:t>
            </a:r>
            <a:r>
              <a:rPr lang="fr-FR" sz="1600" b="0" dirty="0" smtClean="0">
                <a:solidFill>
                  <a:schemeClr val="tx1"/>
                </a:solidFill>
              </a:rPr>
              <a:t>, la </a:t>
            </a:r>
            <a:r>
              <a:rPr lang="fr-FR" sz="1600" b="0" dirty="0">
                <a:solidFill>
                  <a:schemeClr val="tx1"/>
                </a:solidFill>
              </a:rPr>
              <a:t>manière dont va se dérouler la passation et de partager le sens de </a:t>
            </a:r>
            <a:r>
              <a:rPr lang="fr-FR" sz="1600" b="0" dirty="0" smtClean="0">
                <a:solidFill>
                  <a:schemeClr val="tx1"/>
                </a:solidFill>
              </a:rPr>
              <a:t>la démarche </a:t>
            </a:r>
            <a:r>
              <a:rPr lang="fr-FR" sz="1600" b="0" dirty="0">
                <a:solidFill>
                  <a:schemeClr val="tx1"/>
                </a:solidFill>
              </a:rPr>
              <a:t>avec lui</a:t>
            </a:r>
            <a:r>
              <a:rPr lang="fr-FR" sz="1600" b="0" dirty="0" smtClean="0">
                <a:solidFill>
                  <a:schemeClr val="tx1"/>
                </a:solidFill>
              </a:rPr>
              <a:t>.</a:t>
            </a:r>
            <a:br>
              <a:rPr lang="fr-FR" sz="1600" b="0" dirty="0" smtClean="0">
                <a:solidFill>
                  <a:schemeClr val="tx1"/>
                </a:solidFill>
              </a:rPr>
            </a:br>
            <a:r>
              <a:rPr lang="fr-FR" sz="1600" b="0" dirty="0">
                <a:solidFill>
                  <a:schemeClr val="tx1"/>
                </a:solidFill>
              </a:rPr>
              <a:t/>
            </a:r>
            <a:br>
              <a:rPr lang="fr-FR" sz="1600" b="0" dirty="0">
                <a:solidFill>
                  <a:schemeClr val="tx1"/>
                </a:solidFill>
              </a:rPr>
            </a:br>
            <a:r>
              <a:rPr lang="fr-FR" sz="1600" dirty="0" smtClean="0">
                <a:solidFill>
                  <a:schemeClr val="tx1"/>
                </a:solidFill>
              </a:rPr>
              <a:t>Exemple de messages </a:t>
            </a:r>
            <a:br>
              <a:rPr lang="fr-FR" sz="1600" dirty="0" smtClean="0">
                <a:solidFill>
                  <a:schemeClr val="tx1"/>
                </a:solidFill>
              </a:rPr>
            </a:br>
            <a:r>
              <a:rPr lang="fr-FR" sz="1600" b="0" dirty="0"/>
              <a:t>« A-Li est une application en ligne, pour nous permettre de </a:t>
            </a:r>
            <a:r>
              <a:rPr lang="fr-FR" sz="1600" b="0" dirty="0" smtClean="0"/>
              <a:t>faire connaissance</a:t>
            </a:r>
            <a:r>
              <a:rPr lang="fr-FR" sz="1600" b="0" dirty="0"/>
              <a:t>, en partant de votre situation et de vos priorités </a:t>
            </a:r>
            <a:r>
              <a:rPr lang="fr-FR" sz="1600" b="0" dirty="0" smtClean="0"/>
              <a:t>et voir </a:t>
            </a:r>
            <a:r>
              <a:rPr lang="fr-FR" sz="1600" b="0" dirty="0"/>
              <a:t>de quelle manière </a:t>
            </a:r>
            <a:r>
              <a:rPr lang="fr-FR" sz="1600" b="0" dirty="0" smtClean="0"/>
              <a:t>la Mission </a:t>
            </a:r>
            <a:r>
              <a:rPr lang="fr-FR" sz="1600" b="0" dirty="0"/>
              <a:t>Locale va pouvoir vous </a:t>
            </a:r>
            <a:r>
              <a:rPr lang="fr-FR" sz="1600" b="0" dirty="0" smtClean="0"/>
              <a:t>accompagner selon </a:t>
            </a:r>
            <a:r>
              <a:rPr lang="fr-FR" sz="1600" b="0" dirty="0"/>
              <a:t>vos priorités »</a:t>
            </a:r>
            <a:r>
              <a:rPr lang="fr-FR" sz="1600" dirty="0" smtClean="0">
                <a:solidFill>
                  <a:srgbClr val="D72262"/>
                </a:solidFill>
              </a:rPr>
              <a:t/>
            </a:r>
            <a:br>
              <a:rPr lang="fr-FR" sz="1600" dirty="0" smtClean="0">
                <a:solidFill>
                  <a:srgbClr val="D72262"/>
                </a:solidFill>
              </a:rPr>
            </a:br>
            <a:r>
              <a:rPr lang="fr-FR" sz="1600" dirty="0">
                <a:solidFill>
                  <a:srgbClr val="D72262"/>
                </a:solidFill>
              </a:rPr>
              <a:t/>
            </a:r>
            <a:br>
              <a:rPr lang="fr-FR" sz="1600" dirty="0">
                <a:solidFill>
                  <a:srgbClr val="D72262"/>
                </a:solidFill>
              </a:rPr>
            </a:br>
            <a:endParaRPr lang="fr-FR" sz="1600" b="0" dirty="0">
              <a:solidFill>
                <a:schemeClr val="tx1"/>
              </a:solidFill>
            </a:endParaRPr>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18</a:t>
            </a:fld>
            <a:endParaRPr lang="fr-FR" dirty="0"/>
          </a:p>
        </p:txBody>
      </p:sp>
    </p:spTree>
    <p:extLst>
      <p:ext uri="{BB962C8B-B14F-4D97-AF65-F5344CB8AC3E}">
        <p14:creationId xmlns:p14="http://schemas.microsoft.com/office/powerpoint/2010/main" val="4021487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833812"/>
            <a:ext cx="7189995" cy="5305728"/>
          </a:xfrm>
        </p:spPr>
        <p:txBody>
          <a:bodyPr/>
          <a:lstStyle/>
          <a:p>
            <a:pPr>
              <a:lnSpc>
                <a:spcPct val="150000"/>
              </a:lnSpc>
            </a:pPr>
            <a:r>
              <a:rPr lang="fr-FR" sz="1600" dirty="0" smtClean="0"/>
              <a:t>Utiliser A-Li  </a:t>
            </a:r>
            <a:br>
              <a:rPr lang="fr-FR" sz="1600" dirty="0" smtClean="0"/>
            </a:br>
            <a:r>
              <a:rPr lang="fr-FR" sz="1600" dirty="0" smtClean="0"/>
              <a:t>Réussir la passation d’A-Li à chaque étape</a:t>
            </a:r>
            <a:r>
              <a:rPr lang="fr-FR" sz="1600" b="0" dirty="0" smtClean="0">
                <a:solidFill>
                  <a:schemeClr val="tx1"/>
                </a:solidFill>
              </a:rPr>
              <a:t/>
            </a:r>
            <a:br>
              <a:rPr lang="fr-FR" sz="1600" b="0" dirty="0" smtClean="0">
                <a:solidFill>
                  <a:schemeClr val="tx1"/>
                </a:solidFill>
              </a:rPr>
            </a:br>
            <a:r>
              <a:rPr lang="fr-FR" sz="1600" b="0" dirty="0" smtClean="0">
                <a:solidFill>
                  <a:schemeClr val="tx1"/>
                </a:solidFill>
              </a:rPr>
              <a:t/>
            </a:r>
            <a:br>
              <a:rPr lang="fr-FR" sz="1600" b="0" dirty="0" smtClean="0">
                <a:solidFill>
                  <a:schemeClr val="tx1"/>
                </a:solidFill>
              </a:rPr>
            </a:br>
            <a:r>
              <a:rPr lang="fr-FR" sz="1600" dirty="0" smtClean="0">
                <a:solidFill>
                  <a:srgbClr val="D72262"/>
                </a:solidFill>
              </a:rPr>
              <a:t>Etape 2 : la passation d’A-Li</a:t>
            </a:r>
            <a:br>
              <a:rPr lang="fr-FR" sz="1600" dirty="0" smtClean="0">
                <a:solidFill>
                  <a:srgbClr val="D72262"/>
                </a:solidFill>
              </a:rPr>
            </a:br>
            <a:r>
              <a:rPr lang="fr-FR" sz="1600" dirty="0">
                <a:solidFill>
                  <a:srgbClr val="D72262"/>
                </a:solidFill>
              </a:rPr>
              <a:t/>
            </a:r>
            <a:br>
              <a:rPr lang="fr-FR" sz="1600" dirty="0">
                <a:solidFill>
                  <a:srgbClr val="D72262"/>
                </a:solidFill>
              </a:rPr>
            </a:br>
            <a:r>
              <a:rPr lang="fr-FR" sz="1600" dirty="0" smtClean="0">
                <a:solidFill>
                  <a:srgbClr val="D72262"/>
                </a:solidFill>
              </a:rPr>
              <a:t>- </a:t>
            </a:r>
            <a:r>
              <a:rPr lang="fr-FR" sz="1600" b="0" dirty="0" smtClean="0">
                <a:solidFill>
                  <a:schemeClr val="tx1"/>
                </a:solidFill>
              </a:rPr>
              <a:t>Lorsque </a:t>
            </a:r>
            <a:r>
              <a:rPr lang="fr-FR" sz="1600" b="0" dirty="0">
                <a:solidFill>
                  <a:schemeClr val="tx1"/>
                </a:solidFill>
              </a:rPr>
              <a:t>le jeune explore les thématiques (étape 1), </a:t>
            </a:r>
            <a:r>
              <a:rPr lang="fr-FR" sz="1600" dirty="0">
                <a:solidFill>
                  <a:schemeClr val="tx1"/>
                </a:solidFill>
              </a:rPr>
              <a:t>la présence d’un</a:t>
            </a:r>
            <a:br>
              <a:rPr lang="fr-FR" sz="1600" dirty="0">
                <a:solidFill>
                  <a:schemeClr val="tx1"/>
                </a:solidFill>
              </a:rPr>
            </a:br>
            <a:r>
              <a:rPr lang="fr-FR" sz="1600" dirty="0">
                <a:solidFill>
                  <a:schemeClr val="tx1"/>
                </a:solidFill>
              </a:rPr>
              <a:t>professionnel est </a:t>
            </a:r>
            <a:r>
              <a:rPr lang="fr-FR" sz="1600" dirty="0" smtClean="0">
                <a:solidFill>
                  <a:schemeClr val="tx1"/>
                </a:solidFill>
              </a:rPr>
              <a:t>fortement recommandée</a:t>
            </a:r>
            <a:r>
              <a:rPr lang="fr-FR" sz="1600" dirty="0">
                <a:solidFill>
                  <a:schemeClr val="tx1"/>
                </a:solidFill>
              </a:rPr>
              <a:t>. </a:t>
            </a:r>
            <a:r>
              <a:rPr lang="fr-FR" sz="1600" dirty="0" smtClean="0">
                <a:solidFill>
                  <a:schemeClr val="tx1"/>
                </a:solidFill>
              </a:rPr>
              <a:t> </a:t>
            </a:r>
            <a:r>
              <a:rPr lang="fr-FR" sz="1600" b="0" dirty="0" smtClean="0">
                <a:solidFill>
                  <a:schemeClr val="tx1"/>
                </a:solidFill>
              </a:rPr>
              <a:t>Le </a:t>
            </a:r>
            <a:r>
              <a:rPr lang="fr-FR" sz="1600" b="0" dirty="0">
                <a:solidFill>
                  <a:schemeClr val="tx1"/>
                </a:solidFill>
              </a:rPr>
              <a:t>professionnel </a:t>
            </a:r>
            <a:r>
              <a:rPr lang="fr-FR" sz="1600" b="0" dirty="0" smtClean="0">
                <a:solidFill>
                  <a:schemeClr val="tx1"/>
                </a:solidFill>
              </a:rPr>
              <a:t>pourra guider </a:t>
            </a:r>
            <a:r>
              <a:rPr lang="fr-FR" sz="1600" b="0" dirty="0">
                <a:solidFill>
                  <a:schemeClr val="tx1"/>
                </a:solidFill>
              </a:rPr>
              <a:t>le jeune s’il </a:t>
            </a:r>
            <a:r>
              <a:rPr lang="fr-FR" sz="1600" b="0" dirty="0" smtClean="0">
                <a:solidFill>
                  <a:schemeClr val="tx1"/>
                </a:solidFill>
              </a:rPr>
              <a:t>hésite, </a:t>
            </a:r>
            <a:r>
              <a:rPr lang="fr-FR" sz="1600" b="0" dirty="0">
                <a:solidFill>
                  <a:schemeClr val="tx1"/>
                </a:solidFill>
              </a:rPr>
              <a:t>de le questionner et d’échanger avec lui sur sa situation et </a:t>
            </a:r>
            <a:r>
              <a:rPr lang="fr-FR" sz="1600" b="0" dirty="0" smtClean="0">
                <a:solidFill>
                  <a:schemeClr val="tx1"/>
                </a:solidFill>
              </a:rPr>
              <a:t>son ressenti</a:t>
            </a:r>
            <a:r>
              <a:rPr lang="fr-FR" sz="1600" b="0" dirty="0">
                <a:solidFill>
                  <a:schemeClr val="tx1"/>
                </a:solidFill>
              </a:rPr>
              <a:t>. </a:t>
            </a:r>
            <a:r>
              <a:rPr lang="fr-FR" sz="1600" b="0" dirty="0" smtClean="0">
                <a:solidFill>
                  <a:schemeClr val="tx1"/>
                </a:solidFill>
              </a:rPr>
              <a:t>Sa posture est déterminante.</a:t>
            </a:r>
            <a:r>
              <a:rPr lang="fr-FR" sz="1600" b="0" dirty="0">
                <a:solidFill>
                  <a:schemeClr val="tx1"/>
                </a:solidFill>
              </a:rPr>
              <a:t/>
            </a:r>
            <a:br>
              <a:rPr lang="fr-FR" sz="1600" b="0" dirty="0">
                <a:solidFill>
                  <a:schemeClr val="tx1"/>
                </a:solidFill>
              </a:rPr>
            </a:br>
            <a:r>
              <a:rPr lang="fr-FR" sz="1600" b="0" dirty="0" smtClean="0">
                <a:solidFill>
                  <a:schemeClr val="tx1"/>
                </a:solidFill>
              </a:rPr>
              <a:t>- Si </a:t>
            </a:r>
            <a:r>
              <a:rPr lang="fr-FR" sz="1600" b="0" dirty="0">
                <a:solidFill>
                  <a:schemeClr val="tx1"/>
                </a:solidFill>
              </a:rPr>
              <a:t>les conditions matérielles le permettent, le jeune et le </a:t>
            </a:r>
            <a:r>
              <a:rPr lang="fr-FR" sz="1600" b="0" dirty="0" smtClean="0">
                <a:solidFill>
                  <a:schemeClr val="tx1"/>
                </a:solidFill>
              </a:rPr>
              <a:t>conseiller </a:t>
            </a:r>
            <a:r>
              <a:rPr lang="fr-FR" sz="1600" dirty="0" smtClean="0">
                <a:solidFill>
                  <a:schemeClr val="tx1"/>
                </a:solidFill>
              </a:rPr>
              <a:t>peuvent </a:t>
            </a:r>
            <a:r>
              <a:rPr lang="fr-FR" sz="1600" dirty="0">
                <a:solidFill>
                  <a:schemeClr val="tx1"/>
                </a:solidFill>
              </a:rPr>
              <a:t>s’assoir l’un à côté de l’autre </a:t>
            </a:r>
            <a:r>
              <a:rPr lang="fr-FR" sz="1600" b="0" dirty="0">
                <a:solidFill>
                  <a:schemeClr val="tx1"/>
                </a:solidFill>
              </a:rPr>
              <a:t>ou l’un en face de l’autre.</a:t>
            </a:r>
            <a:br>
              <a:rPr lang="fr-FR" sz="1600" b="0" dirty="0">
                <a:solidFill>
                  <a:schemeClr val="tx1"/>
                </a:solidFill>
              </a:rPr>
            </a:br>
            <a:r>
              <a:rPr lang="fr-FR" sz="1600" b="0" dirty="0" smtClean="0">
                <a:solidFill>
                  <a:schemeClr val="tx1"/>
                </a:solidFill>
              </a:rPr>
              <a:t>- Si </a:t>
            </a:r>
            <a:r>
              <a:rPr lang="fr-FR" sz="1600" b="0" dirty="0">
                <a:solidFill>
                  <a:schemeClr val="tx1"/>
                </a:solidFill>
              </a:rPr>
              <a:t>l’échange se déroule dans un bureau, le conseiller peut </a:t>
            </a:r>
            <a:r>
              <a:rPr lang="fr-FR" sz="1600" b="0" dirty="0" smtClean="0">
                <a:solidFill>
                  <a:schemeClr val="tx1"/>
                </a:solidFill>
              </a:rPr>
              <a:t>également </a:t>
            </a:r>
            <a:r>
              <a:rPr lang="fr-FR" sz="1600" dirty="0" smtClean="0">
                <a:solidFill>
                  <a:schemeClr val="tx1"/>
                </a:solidFill>
              </a:rPr>
              <a:t>céder </a:t>
            </a:r>
            <a:r>
              <a:rPr lang="fr-FR" sz="1600" dirty="0">
                <a:solidFill>
                  <a:schemeClr val="tx1"/>
                </a:solidFill>
              </a:rPr>
              <a:t>sa place </a:t>
            </a:r>
            <a:r>
              <a:rPr lang="fr-FR" sz="1600" b="0" dirty="0">
                <a:solidFill>
                  <a:schemeClr val="tx1"/>
                </a:solidFill>
              </a:rPr>
              <a:t>à son poste de travail pour que le jeune complète A-Li.</a:t>
            </a:r>
            <a:r>
              <a:rPr lang="fr-FR" sz="1600" dirty="0" smtClean="0">
                <a:solidFill>
                  <a:srgbClr val="D72262"/>
                </a:solidFill>
              </a:rPr>
              <a:t/>
            </a:r>
            <a:br>
              <a:rPr lang="fr-FR" sz="1600" dirty="0" smtClean="0">
                <a:solidFill>
                  <a:srgbClr val="D72262"/>
                </a:solidFill>
              </a:rPr>
            </a:br>
            <a:r>
              <a:rPr lang="fr-FR" sz="1600" dirty="0">
                <a:solidFill>
                  <a:srgbClr val="D72262"/>
                </a:solidFill>
              </a:rPr>
              <a:t/>
            </a:r>
            <a:br>
              <a:rPr lang="fr-FR" sz="1600" dirty="0">
                <a:solidFill>
                  <a:srgbClr val="D72262"/>
                </a:solidFill>
              </a:rPr>
            </a:br>
            <a:endParaRPr lang="fr-FR" sz="1600" b="0" dirty="0">
              <a:solidFill>
                <a:schemeClr val="tx1"/>
              </a:solidFill>
            </a:endParaRPr>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19</a:t>
            </a:fld>
            <a:endParaRPr lang="fr-FR" dirty="0"/>
          </a:p>
        </p:txBody>
      </p:sp>
    </p:spTree>
    <p:extLst>
      <p:ext uri="{BB962C8B-B14F-4D97-AF65-F5344CB8AC3E}">
        <p14:creationId xmlns:p14="http://schemas.microsoft.com/office/powerpoint/2010/main" val="120918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sz="3000" dirty="0" smtClean="0"/>
              <a:t>Sommaire</a:t>
            </a:r>
            <a:endParaRPr lang="fr-FR" sz="3000"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2</a:t>
            </a:fld>
            <a:endParaRPr lang="fr-FR" dirty="0"/>
          </a:p>
        </p:txBody>
      </p:sp>
      <p:sp>
        <p:nvSpPr>
          <p:cNvPr id="8" name="ZoneTexte 7"/>
          <p:cNvSpPr txBox="1"/>
          <p:nvPr/>
        </p:nvSpPr>
        <p:spPr>
          <a:xfrm>
            <a:off x="2000214" y="1478518"/>
            <a:ext cx="7160398" cy="5060394"/>
          </a:xfrm>
          <a:prstGeom prst="rect">
            <a:avLst/>
          </a:prstGeom>
          <a:noFill/>
        </p:spPr>
        <p:txBody>
          <a:bodyPr wrap="square" lIns="0" tIns="0" rIns="0" bIns="0" numCol="3" spcCol="540000" rtlCol="0">
            <a:noAutofit/>
          </a:bodyPr>
          <a:lstStyle/>
          <a:p>
            <a:pPr marL="195263" indent="-195263" rtl="0">
              <a:lnSpc>
                <a:spcPct val="150000"/>
              </a:lnSpc>
              <a:buFont typeface="Arial" panose="020B0604020202020204" pitchFamily="34" charset="0"/>
              <a:buChar char="•"/>
            </a:pPr>
            <a:r>
              <a:rPr lang="fr-FR" sz="2000" b="1" i="0" u="none" strike="noStrike" kern="1200" baseline="0" dirty="0" smtClean="0">
                <a:solidFill>
                  <a:srgbClr val="D72262"/>
                </a:solidFill>
                <a:latin typeface="Arial" panose="020B0604020202020204" pitchFamily="34" charset="0"/>
                <a:cs typeface="Arial" panose="020B0604020202020204" pitchFamily="34" charset="0"/>
              </a:rPr>
              <a:t>Présentation</a:t>
            </a:r>
            <a:endParaRPr lang="fr-FR" sz="2000" b="1" dirty="0">
              <a:solidFill>
                <a:srgbClr val="D72262"/>
              </a:solidFill>
              <a:latin typeface="Arial" panose="020B0604020202020204" pitchFamily="34" charset="0"/>
              <a:cs typeface="Arial" panose="020B0604020202020204" pitchFamily="34" charset="0"/>
            </a:endParaRPr>
          </a:p>
          <a:p>
            <a:pPr marL="195263" indent="-195263" rtl="0">
              <a:lnSpc>
                <a:spcPct val="150000"/>
              </a:lnSpc>
              <a:buFont typeface="Arial" panose="020B0604020202020204" pitchFamily="34" charset="0"/>
              <a:buChar char="•"/>
            </a:pPr>
            <a:r>
              <a:rPr lang="fr-FR" sz="2000" b="1" i="0" u="none" strike="noStrike" kern="1200" baseline="0" dirty="0" smtClean="0">
                <a:solidFill>
                  <a:srgbClr val="D72262"/>
                </a:solidFill>
                <a:latin typeface="Arial" panose="020B0604020202020204" pitchFamily="34" charset="0"/>
                <a:cs typeface="Arial" panose="020B0604020202020204" pitchFamily="34" charset="0"/>
              </a:rPr>
              <a:t>Utiliser </a:t>
            </a:r>
            <a:r>
              <a:rPr lang="fr-FR" sz="2000" b="1" i="0" u="none" strike="noStrike" kern="1200" baseline="0" dirty="0" err="1" smtClean="0">
                <a:solidFill>
                  <a:srgbClr val="D72262"/>
                </a:solidFill>
                <a:latin typeface="Arial" panose="020B0604020202020204" pitchFamily="34" charset="0"/>
                <a:cs typeface="Arial" panose="020B0604020202020204" pitchFamily="34" charset="0"/>
              </a:rPr>
              <a:t>A-Li</a:t>
            </a:r>
            <a:endParaRPr lang="fr-FR" sz="2000" b="1" i="0" u="none" strike="noStrike" kern="1200" baseline="0" dirty="0" smtClean="0">
              <a:solidFill>
                <a:srgbClr val="D72262"/>
              </a:solidFill>
              <a:latin typeface="Arial" panose="020B0604020202020204" pitchFamily="34" charset="0"/>
              <a:cs typeface="Arial" panose="020B0604020202020204" pitchFamily="34" charset="0"/>
            </a:endParaRPr>
          </a:p>
          <a:p>
            <a:pPr marL="195263" indent="-195263" rtl="0">
              <a:lnSpc>
                <a:spcPct val="150000"/>
              </a:lnSpc>
              <a:buFont typeface="Arial" panose="020B0604020202020204" pitchFamily="34" charset="0"/>
              <a:buChar char="•"/>
            </a:pPr>
            <a:endParaRPr lang="fr-FR" sz="2000" b="1" dirty="0">
              <a:solidFill>
                <a:srgbClr val="D72262"/>
              </a:solidFill>
              <a:latin typeface="Arial" panose="020B0604020202020204" pitchFamily="34" charset="0"/>
              <a:cs typeface="Arial" panose="020B0604020202020204" pitchFamily="34" charset="0"/>
            </a:endParaRPr>
          </a:p>
          <a:p>
            <a:pPr rtl="0">
              <a:lnSpc>
                <a:spcPct val="150000"/>
              </a:lnSpc>
            </a:pPr>
            <a:endParaRPr lang="fr-FR" sz="2000" b="0" i="0" u="none" strike="noStrike" kern="1200" baseline="0" dirty="0" smtClean="0">
              <a:solidFill>
                <a:srgbClr val="D72262"/>
              </a:solidFill>
              <a:latin typeface="Arial" panose="020B0604020202020204" pitchFamily="34" charset="0"/>
              <a:cs typeface="Arial" panose="020B0604020202020204" pitchFamily="34" charset="0"/>
            </a:endParaRPr>
          </a:p>
          <a:p>
            <a:endParaRPr lang="fr-FR" sz="1600" b="1" baseline="0" dirty="0">
              <a:solidFill>
                <a:srgbClr val="D72262"/>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074" y="871463"/>
            <a:ext cx="4268843" cy="4908829"/>
          </a:xfrm>
          <a:prstGeom prst="rect">
            <a:avLst/>
          </a:prstGeom>
        </p:spPr>
      </p:pic>
      <p:sp>
        <p:nvSpPr>
          <p:cNvPr id="5" name="ZoneTexte 4"/>
          <p:cNvSpPr txBox="1"/>
          <p:nvPr/>
        </p:nvSpPr>
        <p:spPr>
          <a:xfrm>
            <a:off x="4744884" y="4537509"/>
            <a:ext cx="1946865" cy="86177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Les avis des jeunes sur </a:t>
            </a:r>
            <a:r>
              <a:rPr lang="fr-FR" sz="1600" dirty="0" err="1" smtClean="0">
                <a:latin typeface="Arial" panose="020B0604020202020204" pitchFamily="34" charset="0"/>
                <a:cs typeface="Arial" panose="020B0604020202020204" pitchFamily="34" charset="0"/>
              </a:rPr>
              <a:t>A-Li</a:t>
            </a:r>
            <a:r>
              <a:rPr lang="fr-FR" sz="1600" dirty="0" smtClean="0">
                <a:latin typeface="Arial" panose="020B0604020202020204" pitchFamily="34" charset="0"/>
                <a:cs typeface="Arial" panose="020B0604020202020204" pitchFamily="34" charset="0"/>
              </a:rPr>
              <a:t>… </a:t>
            </a: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3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833812"/>
            <a:ext cx="7189995" cy="5458068"/>
          </a:xfrm>
        </p:spPr>
        <p:txBody>
          <a:bodyPr/>
          <a:lstStyle/>
          <a:p>
            <a:pPr>
              <a:lnSpc>
                <a:spcPct val="150000"/>
              </a:lnSpc>
            </a:pPr>
            <a:r>
              <a:rPr lang="fr-FR" sz="1600" dirty="0" smtClean="0"/>
              <a:t>Utiliser A-Li  </a:t>
            </a:r>
            <a:br>
              <a:rPr lang="fr-FR" sz="1600" dirty="0" smtClean="0"/>
            </a:br>
            <a:r>
              <a:rPr lang="fr-FR" sz="1600" dirty="0" smtClean="0"/>
              <a:t>Réussir la passation d’A-Li à chaque étape</a:t>
            </a:r>
            <a:r>
              <a:rPr lang="fr-FR" sz="1600" b="0" dirty="0" smtClean="0">
                <a:solidFill>
                  <a:schemeClr val="tx1"/>
                </a:solidFill>
              </a:rPr>
              <a:t/>
            </a:r>
            <a:br>
              <a:rPr lang="fr-FR" sz="1600" b="0" dirty="0" smtClean="0">
                <a:solidFill>
                  <a:schemeClr val="tx1"/>
                </a:solidFill>
              </a:rPr>
            </a:br>
            <a:r>
              <a:rPr lang="fr-FR" sz="1600" b="0" dirty="0" smtClean="0">
                <a:solidFill>
                  <a:schemeClr val="tx1"/>
                </a:solidFill>
              </a:rPr>
              <a:t/>
            </a:r>
            <a:br>
              <a:rPr lang="fr-FR" sz="1600" b="0" dirty="0" smtClean="0">
                <a:solidFill>
                  <a:schemeClr val="tx1"/>
                </a:solidFill>
              </a:rPr>
            </a:br>
            <a:r>
              <a:rPr lang="fr-FR" sz="1600" dirty="0" smtClean="0">
                <a:solidFill>
                  <a:srgbClr val="D72262"/>
                </a:solidFill>
              </a:rPr>
              <a:t>Etape 3 : partager les résultats (extraction sous 2 formes possibles)</a:t>
            </a:r>
            <a:r>
              <a:rPr lang="fr-FR" sz="1600" dirty="0">
                <a:solidFill>
                  <a:srgbClr val="D72262"/>
                </a:solidFill>
              </a:rPr>
              <a:t/>
            </a:r>
            <a:br>
              <a:rPr lang="fr-FR" sz="1600" dirty="0">
                <a:solidFill>
                  <a:srgbClr val="D72262"/>
                </a:solidFill>
              </a:rPr>
            </a:br>
            <a:r>
              <a:rPr lang="fr-FR" sz="1600" dirty="0" smtClean="0"/>
              <a:t>- </a:t>
            </a:r>
            <a:r>
              <a:rPr lang="fr-FR" sz="1600" dirty="0" smtClean="0">
                <a:solidFill>
                  <a:schemeClr val="tx1"/>
                </a:solidFill>
              </a:rPr>
              <a:t>Synthèse </a:t>
            </a:r>
            <a:r>
              <a:rPr lang="fr-FR" sz="1600" dirty="0">
                <a:solidFill>
                  <a:schemeClr val="tx1"/>
                </a:solidFill>
              </a:rPr>
              <a:t>visuelle (mon bilan) ;</a:t>
            </a:r>
            <a:br>
              <a:rPr lang="fr-FR" sz="1600" dirty="0">
                <a:solidFill>
                  <a:schemeClr val="tx1"/>
                </a:solidFill>
              </a:rPr>
            </a:br>
            <a:r>
              <a:rPr lang="fr-FR" sz="1600" dirty="0" smtClean="0">
                <a:solidFill>
                  <a:schemeClr val="tx1"/>
                </a:solidFill>
              </a:rPr>
              <a:t>- Les </a:t>
            </a:r>
            <a:r>
              <a:rPr lang="fr-FR" sz="1600" dirty="0">
                <a:solidFill>
                  <a:schemeClr val="tx1"/>
                </a:solidFill>
              </a:rPr>
              <a:t>réponses aux questions détaillées (page 2 et 3 du bilan imprimé).</a:t>
            </a:r>
            <a:r>
              <a:rPr lang="fr-FR" sz="1600" b="0" dirty="0">
                <a:solidFill>
                  <a:schemeClr val="tx1"/>
                </a:solidFill>
              </a:rPr>
              <a:t/>
            </a:r>
            <a:br>
              <a:rPr lang="fr-FR" sz="1600" b="0" dirty="0">
                <a:solidFill>
                  <a:schemeClr val="tx1"/>
                </a:solidFill>
              </a:rPr>
            </a:br>
            <a:r>
              <a:rPr lang="fr-FR" sz="1600" b="0" dirty="0" smtClean="0">
                <a:solidFill>
                  <a:schemeClr val="tx1"/>
                </a:solidFill>
              </a:rPr>
              <a:t/>
            </a:r>
            <a:br>
              <a:rPr lang="fr-FR" sz="1600" b="0" dirty="0" smtClean="0">
                <a:solidFill>
                  <a:schemeClr val="tx1"/>
                </a:solidFill>
              </a:rPr>
            </a:br>
            <a:r>
              <a:rPr lang="fr-FR" sz="1600" b="0" dirty="0">
                <a:solidFill>
                  <a:srgbClr val="D72262"/>
                </a:solidFill>
              </a:rPr>
              <a:t>L</a:t>
            </a:r>
            <a:r>
              <a:rPr lang="fr-FR" sz="1600" b="0" dirty="0" smtClean="0">
                <a:solidFill>
                  <a:srgbClr val="D72262"/>
                </a:solidFill>
              </a:rPr>
              <a:t>e </a:t>
            </a:r>
            <a:r>
              <a:rPr lang="fr-FR" sz="1600" b="0" dirty="0">
                <a:solidFill>
                  <a:srgbClr val="D72262"/>
                </a:solidFill>
              </a:rPr>
              <a:t>temps du bilan est </a:t>
            </a:r>
            <a:r>
              <a:rPr lang="fr-FR" sz="1600" b="0" dirty="0" smtClean="0">
                <a:solidFill>
                  <a:srgbClr val="D72262"/>
                </a:solidFill>
              </a:rPr>
              <a:t>un </a:t>
            </a:r>
            <a:r>
              <a:rPr lang="fr-FR" sz="1600" b="0" dirty="0">
                <a:solidFill>
                  <a:srgbClr val="D72262"/>
                </a:solidFill>
              </a:rPr>
              <a:t>moment adapté pour </a:t>
            </a:r>
            <a:r>
              <a:rPr lang="fr-FR" sz="1600" b="0" dirty="0" smtClean="0">
                <a:solidFill>
                  <a:srgbClr val="D72262"/>
                </a:solidFill>
              </a:rPr>
              <a:t>:</a:t>
            </a:r>
            <a:r>
              <a:rPr lang="fr-FR" sz="1600" b="0" dirty="0" smtClean="0">
                <a:solidFill>
                  <a:schemeClr val="tx1"/>
                </a:solidFill>
              </a:rPr>
              <a:t/>
            </a:r>
            <a:br>
              <a:rPr lang="fr-FR" sz="1600" b="0" dirty="0" smtClean="0">
                <a:solidFill>
                  <a:schemeClr val="tx1"/>
                </a:solidFill>
              </a:rPr>
            </a:br>
            <a:r>
              <a:rPr lang="fr-FR" sz="1600" b="0" dirty="0" smtClean="0">
                <a:solidFill>
                  <a:schemeClr val="tx1"/>
                </a:solidFill>
              </a:rPr>
              <a:t>- échanger avec le jeune : validation, approfondissement des réponses.</a:t>
            </a:r>
            <a:br>
              <a:rPr lang="fr-FR" sz="1600" b="0" dirty="0" smtClean="0">
                <a:solidFill>
                  <a:schemeClr val="tx1"/>
                </a:solidFill>
              </a:rPr>
            </a:br>
            <a:r>
              <a:rPr lang="fr-FR" sz="1600" b="0" dirty="0" smtClean="0">
                <a:solidFill>
                  <a:schemeClr val="tx1"/>
                </a:solidFill>
              </a:rPr>
              <a:t>- définir les actions prioritaires à engager.</a:t>
            </a:r>
            <a:r>
              <a:rPr lang="fr-FR" sz="1600" b="0" dirty="0">
                <a:solidFill>
                  <a:schemeClr val="tx1"/>
                </a:solidFill>
              </a:rPr>
              <a:t/>
            </a:r>
            <a:br>
              <a:rPr lang="fr-FR" sz="1600" b="0" dirty="0">
                <a:solidFill>
                  <a:schemeClr val="tx1"/>
                </a:solidFill>
              </a:rPr>
            </a:br>
            <a:r>
              <a:rPr lang="fr-FR" sz="1600" b="0" dirty="0" smtClean="0">
                <a:solidFill>
                  <a:schemeClr val="tx1"/>
                </a:solidFill>
              </a:rPr>
              <a:t>- rappeler au </a:t>
            </a:r>
            <a:r>
              <a:rPr lang="fr-FR" sz="1600" b="0" dirty="0">
                <a:solidFill>
                  <a:schemeClr val="tx1"/>
                </a:solidFill>
              </a:rPr>
              <a:t>jeune qu’il s’agit d’une image à </a:t>
            </a:r>
            <a:r>
              <a:rPr lang="fr-FR" sz="1600" b="0" dirty="0" smtClean="0">
                <a:solidFill>
                  <a:schemeClr val="tx1"/>
                </a:solidFill>
              </a:rPr>
              <a:t>un moment </a:t>
            </a:r>
            <a:r>
              <a:rPr lang="fr-FR" sz="1600" b="0" dirty="0">
                <a:solidFill>
                  <a:schemeClr val="tx1"/>
                </a:solidFill>
              </a:rPr>
              <a:t>T de sa situation. Cette image pourra évoluer lors d’une </a:t>
            </a:r>
            <a:r>
              <a:rPr lang="fr-FR" sz="1600" b="0" dirty="0" smtClean="0">
                <a:solidFill>
                  <a:schemeClr val="tx1"/>
                </a:solidFill>
              </a:rPr>
              <a:t>prochaine passation </a:t>
            </a:r>
            <a:r>
              <a:rPr lang="fr-FR" sz="1600" b="0" dirty="0">
                <a:solidFill>
                  <a:schemeClr val="tx1"/>
                </a:solidFill>
              </a:rPr>
              <a:t>d’A-Li, à son initiative ou celle de la Mission Locale</a:t>
            </a:r>
            <a:r>
              <a:rPr lang="fr-FR" sz="1600" b="0" dirty="0" smtClean="0">
                <a:solidFill>
                  <a:schemeClr val="tx1"/>
                </a:solidFill>
              </a:rPr>
              <a:t>.</a:t>
            </a:r>
            <a:br>
              <a:rPr lang="fr-FR" sz="1600" b="0" dirty="0" smtClean="0">
                <a:solidFill>
                  <a:schemeClr val="tx1"/>
                </a:solidFill>
              </a:rPr>
            </a:br>
            <a:r>
              <a:rPr lang="fr-FR" sz="1600" b="0" dirty="0" smtClean="0">
                <a:solidFill>
                  <a:schemeClr val="tx1"/>
                </a:solidFill>
              </a:rPr>
              <a:t>- rappeler au jeune les règles d’utilisation de ses données.</a:t>
            </a:r>
            <a:br>
              <a:rPr lang="fr-FR" sz="1600" b="0" dirty="0" smtClean="0">
                <a:solidFill>
                  <a:schemeClr val="tx1"/>
                </a:solidFill>
              </a:rPr>
            </a:br>
            <a:r>
              <a:rPr lang="fr-FR" sz="1600" b="0" dirty="0">
                <a:solidFill>
                  <a:schemeClr val="tx1"/>
                </a:solidFill>
              </a:rPr>
              <a:t/>
            </a:r>
            <a:br>
              <a:rPr lang="fr-FR" sz="1600" b="0" dirty="0">
                <a:solidFill>
                  <a:schemeClr val="tx1"/>
                </a:solidFill>
              </a:rPr>
            </a:br>
            <a:r>
              <a:rPr lang="fr-FR" sz="1600" b="0" dirty="0">
                <a:solidFill>
                  <a:schemeClr val="tx1"/>
                </a:solidFill>
              </a:rPr>
              <a:t/>
            </a:r>
            <a:br>
              <a:rPr lang="fr-FR" sz="1600" b="0" dirty="0">
                <a:solidFill>
                  <a:schemeClr val="tx1"/>
                </a:solidFill>
              </a:rPr>
            </a:br>
            <a:r>
              <a:rPr lang="fr-FR" sz="1600" dirty="0">
                <a:solidFill>
                  <a:srgbClr val="D72262"/>
                </a:solidFill>
              </a:rPr>
              <a:t/>
            </a:r>
            <a:br>
              <a:rPr lang="fr-FR" sz="1600" dirty="0">
                <a:solidFill>
                  <a:srgbClr val="D72262"/>
                </a:solidFill>
              </a:rPr>
            </a:br>
            <a:endParaRPr lang="fr-FR" sz="1600" b="0" dirty="0">
              <a:solidFill>
                <a:schemeClr val="tx1"/>
              </a:solidFill>
            </a:endParaRPr>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20</a:t>
            </a:fld>
            <a:endParaRPr lang="fr-FR" dirty="0"/>
          </a:p>
        </p:txBody>
      </p:sp>
    </p:spTree>
    <p:extLst>
      <p:ext uri="{BB962C8B-B14F-4D97-AF65-F5344CB8AC3E}">
        <p14:creationId xmlns:p14="http://schemas.microsoft.com/office/powerpoint/2010/main" val="2711294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sz="3000" dirty="0" smtClean="0"/>
              <a:t>Utiliser </a:t>
            </a:r>
            <a:r>
              <a:rPr lang="fr-FR" sz="3000" dirty="0" err="1" smtClean="0"/>
              <a:t>A-Li</a:t>
            </a:r>
            <a:r>
              <a:rPr lang="fr-FR" sz="3000" dirty="0" smtClean="0"/>
              <a:t> : les </a:t>
            </a:r>
            <a:r>
              <a:rPr lang="fr-FR" sz="3000" dirty="0" err="1" smtClean="0"/>
              <a:t>pré-requis</a:t>
            </a:r>
            <a:r>
              <a:rPr lang="fr-FR" sz="3000" dirty="0" smtClean="0"/>
              <a:t> techniques </a:t>
            </a:r>
            <a:endParaRPr lang="fr-FR" sz="3000"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21</a:t>
            </a:fld>
            <a:endParaRPr lang="fr-FR" dirty="0"/>
          </a:p>
        </p:txBody>
      </p:sp>
      <p:sp>
        <p:nvSpPr>
          <p:cNvPr id="8" name="ZoneTexte 7"/>
          <p:cNvSpPr txBox="1"/>
          <p:nvPr/>
        </p:nvSpPr>
        <p:spPr>
          <a:xfrm>
            <a:off x="1962434" y="1401977"/>
            <a:ext cx="7160398" cy="4635969"/>
          </a:xfrm>
          <a:prstGeom prst="rect">
            <a:avLst/>
          </a:prstGeom>
          <a:noFill/>
        </p:spPr>
        <p:txBody>
          <a:bodyPr wrap="square" lIns="0" tIns="0" rIns="0" bIns="0" numCol="3" spcCol="540000" rtlCol="0">
            <a:noAutofit/>
          </a:bodyPr>
          <a:lstStyle/>
          <a:p>
            <a:r>
              <a:rPr lang="fr-FR" sz="1700" b="1" dirty="0">
                <a:latin typeface="Arial" panose="020B0604020202020204" pitchFamily="34" charset="0"/>
                <a:cs typeface="Arial" panose="020B0604020202020204" pitchFamily="34" charset="0"/>
              </a:rPr>
              <a:t>EN </a:t>
            </a:r>
            <a:r>
              <a:rPr lang="fr-FR" sz="1700" b="1" dirty="0" smtClean="0">
                <a:latin typeface="Arial" panose="020B0604020202020204" pitchFamily="34" charset="0"/>
                <a:cs typeface="Arial" panose="020B0604020202020204" pitchFamily="34" charset="0"/>
              </a:rPr>
              <a:t>AMONT</a:t>
            </a:r>
          </a:p>
          <a:p>
            <a:pPr marL="285750" indent="-285750">
              <a:buFont typeface="Arial" panose="020B0604020202020204" pitchFamily="34" charset="0"/>
              <a:buChar char="•"/>
            </a:pPr>
            <a:r>
              <a:rPr lang="fr-FR" sz="1700" dirty="0" smtClean="0">
                <a:latin typeface="Arial" panose="020B0604020202020204" pitchFamily="34" charset="0"/>
                <a:cs typeface="Arial" panose="020B0604020202020204" pitchFamily="34" charset="0"/>
              </a:rPr>
              <a:t>Avoir téléchargé le Navigateur </a:t>
            </a:r>
            <a:r>
              <a:rPr lang="fr-FR" sz="1700" dirty="0">
                <a:latin typeface="Arial" panose="020B0604020202020204" pitchFamily="34" charset="0"/>
                <a:cs typeface="Arial" panose="020B0604020202020204" pitchFamily="34" charset="0"/>
              </a:rPr>
              <a:t>Google </a:t>
            </a:r>
            <a:r>
              <a:rPr lang="fr-FR" sz="1700" dirty="0" smtClean="0">
                <a:latin typeface="Arial" panose="020B0604020202020204" pitchFamily="34" charset="0"/>
                <a:cs typeface="Arial" panose="020B0604020202020204" pitchFamily="34" charset="0"/>
              </a:rPr>
              <a:t>Chrome et le logiciel PDF </a:t>
            </a:r>
            <a:r>
              <a:rPr lang="fr-FR" sz="1700" dirty="0">
                <a:latin typeface="Arial" panose="020B0604020202020204" pitchFamily="34" charset="0"/>
                <a:cs typeface="Arial" panose="020B0604020202020204" pitchFamily="34" charset="0"/>
              </a:rPr>
              <a:t>Creator</a:t>
            </a:r>
            <a:r>
              <a:rPr lang="fr-FR" sz="17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FR" sz="1700" dirty="0" smtClean="0">
                <a:latin typeface="Arial" panose="020B0604020202020204" pitchFamily="34" charset="0"/>
                <a:cs typeface="Arial" panose="020B0604020202020204" pitchFamily="34" charset="0"/>
              </a:rPr>
              <a:t>Avoir </a:t>
            </a:r>
            <a:r>
              <a:rPr lang="fr-FR" sz="1700" dirty="0">
                <a:latin typeface="Arial" panose="020B0604020202020204" pitchFamily="34" charset="0"/>
                <a:cs typeface="Arial" panose="020B0604020202020204" pitchFamily="34" charset="0"/>
              </a:rPr>
              <a:t>une connexion </a:t>
            </a:r>
            <a:r>
              <a:rPr lang="fr-FR" sz="1700" dirty="0" smtClean="0">
                <a:latin typeface="Arial" panose="020B0604020202020204" pitchFamily="34" charset="0"/>
                <a:cs typeface="Arial" panose="020B0604020202020204" pitchFamily="34" charset="0"/>
              </a:rPr>
              <a:t>Internet</a:t>
            </a:r>
          </a:p>
          <a:p>
            <a:endParaRPr lang="fr-FR" sz="1700" dirty="0" smtClean="0">
              <a:latin typeface="Arial" panose="020B0604020202020204" pitchFamily="34" charset="0"/>
              <a:cs typeface="Arial" panose="020B0604020202020204" pitchFamily="34" charset="0"/>
            </a:endParaRPr>
          </a:p>
          <a:p>
            <a:r>
              <a:rPr lang="fr-FR" sz="1700" dirty="0" smtClean="0">
                <a:latin typeface="Arial" panose="020B0604020202020204" pitchFamily="34" charset="0"/>
                <a:cs typeface="Arial" panose="020B0604020202020204" pitchFamily="34" charset="0"/>
              </a:rPr>
              <a:t>&gt; Passation possible sur ordinateur, tablette </a:t>
            </a:r>
            <a:r>
              <a:rPr lang="fr-FR" sz="1700" dirty="0">
                <a:latin typeface="Arial" panose="020B0604020202020204" pitchFamily="34" charset="0"/>
                <a:cs typeface="Arial" panose="020B0604020202020204" pitchFamily="34" charset="0"/>
              </a:rPr>
              <a:t>ou téléphone portable</a:t>
            </a:r>
            <a:r>
              <a:rPr lang="fr-FR" sz="1700" dirty="0" smtClean="0">
                <a:latin typeface="Arial" panose="020B0604020202020204" pitchFamily="34" charset="0"/>
                <a:cs typeface="Arial" panose="020B0604020202020204" pitchFamily="34" charset="0"/>
              </a:rPr>
              <a:t>.</a:t>
            </a:r>
          </a:p>
          <a:p>
            <a:endParaRPr lang="fr-FR" sz="1700" dirty="0">
              <a:solidFill>
                <a:srgbClr val="9D2362"/>
              </a:solidFill>
              <a:latin typeface="Arial" panose="020B0604020202020204" pitchFamily="34" charset="0"/>
              <a:cs typeface="Arial" panose="020B0604020202020204" pitchFamily="34" charset="0"/>
            </a:endParaRPr>
          </a:p>
          <a:p>
            <a:endParaRPr lang="fr-FR" sz="1700" i="0" u="none" strike="noStrike" kern="1200" baseline="0" dirty="0" smtClean="0">
              <a:solidFill>
                <a:srgbClr val="9D2362"/>
              </a:solidFill>
              <a:latin typeface="Arial" panose="020B0604020202020204" pitchFamily="34" charset="0"/>
              <a:cs typeface="Arial" panose="020B0604020202020204" pitchFamily="34" charset="0"/>
            </a:endParaRPr>
          </a:p>
          <a:p>
            <a:endParaRPr lang="fr-FR" sz="1700" dirty="0">
              <a:solidFill>
                <a:srgbClr val="9D2362"/>
              </a:solidFill>
              <a:latin typeface="Arial" panose="020B0604020202020204" pitchFamily="34" charset="0"/>
              <a:cs typeface="Arial" panose="020B0604020202020204" pitchFamily="34" charset="0"/>
            </a:endParaRPr>
          </a:p>
          <a:p>
            <a:endParaRPr lang="fr-FR" sz="1700" dirty="0">
              <a:solidFill>
                <a:srgbClr val="9D2362"/>
              </a:solidFill>
              <a:latin typeface="Arial" panose="020B0604020202020204" pitchFamily="34" charset="0"/>
              <a:cs typeface="Arial" panose="020B0604020202020204" pitchFamily="34" charset="0"/>
            </a:endParaRPr>
          </a:p>
          <a:p>
            <a:endParaRPr lang="fr-FR" sz="1700" i="0" u="none" strike="noStrike" kern="1200" baseline="0" dirty="0" smtClean="0">
              <a:solidFill>
                <a:srgbClr val="9D2362"/>
              </a:solidFill>
              <a:latin typeface="Arial" panose="020B0604020202020204" pitchFamily="34" charset="0"/>
              <a:cs typeface="Arial" panose="020B0604020202020204" pitchFamily="34" charset="0"/>
            </a:endParaRPr>
          </a:p>
          <a:p>
            <a:r>
              <a:rPr lang="fr-FR" sz="1700" b="1" dirty="0" smtClean="0">
                <a:latin typeface="Arial" panose="020B0604020202020204" pitchFamily="34" charset="0"/>
                <a:cs typeface="Arial" panose="020B0604020202020204" pitchFamily="34" charset="0"/>
              </a:rPr>
              <a:t>POUR </a:t>
            </a:r>
            <a:r>
              <a:rPr lang="fr-FR" sz="1700" b="1" dirty="0">
                <a:latin typeface="Arial" panose="020B0604020202020204" pitchFamily="34" charset="0"/>
                <a:cs typeface="Arial" panose="020B0604020202020204" pitchFamily="34" charset="0"/>
              </a:rPr>
              <a:t>LANCER </a:t>
            </a:r>
            <a:r>
              <a:rPr lang="fr-FR" sz="1700" b="1" dirty="0" smtClean="0">
                <a:latin typeface="Arial" panose="020B0604020202020204" pitchFamily="34" charset="0"/>
                <a:cs typeface="Arial" panose="020B0604020202020204" pitchFamily="34" charset="0"/>
              </a:rPr>
              <a:t/>
            </a:r>
            <a:br>
              <a:rPr lang="fr-FR" sz="1700" b="1" dirty="0" smtClean="0">
                <a:latin typeface="Arial" panose="020B0604020202020204" pitchFamily="34" charset="0"/>
                <a:cs typeface="Arial" panose="020B0604020202020204" pitchFamily="34" charset="0"/>
              </a:rPr>
            </a:br>
            <a:r>
              <a:rPr lang="fr-FR" sz="1700" b="1" dirty="0" smtClean="0">
                <a:latin typeface="Arial" panose="020B0604020202020204" pitchFamily="34" charset="0"/>
                <a:cs typeface="Arial" panose="020B0604020202020204" pitchFamily="34" charset="0"/>
              </a:rPr>
              <a:t>A-LI : </a:t>
            </a:r>
            <a:endParaRPr lang="fr-FR" sz="1700" b="1" dirty="0">
              <a:latin typeface="Arial" panose="020B0604020202020204" pitchFamily="34" charset="0"/>
              <a:cs typeface="Arial" panose="020B0604020202020204" pitchFamily="34" charset="0"/>
            </a:endParaRPr>
          </a:p>
          <a:p>
            <a:r>
              <a:rPr lang="fr-FR" sz="1700" b="1" dirty="0" smtClean="0">
                <a:latin typeface="Arial" panose="020B0604020202020204" pitchFamily="34" charset="0"/>
                <a:cs typeface="Arial" panose="020B0604020202020204" pitchFamily="34" charset="0"/>
              </a:rPr>
              <a:t>http</a:t>
            </a:r>
            <a:r>
              <a:rPr lang="fr-FR" sz="1700" b="1" dirty="0">
                <a:latin typeface="Arial" panose="020B0604020202020204" pitchFamily="34" charset="0"/>
                <a:cs typeface="Arial" panose="020B0604020202020204" pitchFamily="34" charset="0"/>
              </a:rPr>
              <a:t>://www.bob-emploi.</a:t>
            </a:r>
          </a:p>
          <a:p>
            <a:r>
              <a:rPr lang="fr-FR" sz="1700" b="1" dirty="0" err="1">
                <a:latin typeface="Arial" panose="020B0604020202020204" pitchFamily="34" charset="0"/>
                <a:cs typeface="Arial" panose="020B0604020202020204" pitchFamily="34" charset="0"/>
              </a:rPr>
              <a:t>fr</a:t>
            </a:r>
            <a:r>
              <a:rPr lang="fr-FR" sz="1700" b="1" dirty="0">
                <a:latin typeface="Arial" panose="020B0604020202020204" pitchFamily="34" charset="0"/>
                <a:cs typeface="Arial" panose="020B0604020202020204" pitchFamily="34" charset="0"/>
              </a:rPr>
              <a:t>/</a:t>
            </a:r>
            <a:r>
              <a:rPr lang="fr-FR" sz="1700" b="1" dirty="0" err="1">
                <a:latin typeface="Arial" panose="020B0604020202020204" pitchFamily="34" charset="0"/>
                <a:cs typeface="Arial" panose="020B0604020202020204" pitchFamily="34" charset="0"/>
              </a:rPr>
              <a:t>unml</a:t>
            </a:r>
            <a:r>
              <a:rPr lang="fr-FR" sz="1700" b="1" dirty="0">
                <a:latin typeface="Arial" panose="020B0604020202020204" pitchFamily="34" charset="0"/>
                <a:cs typeface="Arial" panose="020B0604020202020204" pitchFamily="34" charset="0"/>
              </a:rPr>
              <a:t>/</a:t>
            </a:r>
            <a:r>
              <a:rPr lang="fr-FR" sz="1700" b="1" dirty="0" err="1">
                <a:latin typeface="Arial" panose="020B0604020202020204" pitchFamily="34" charset="0"/>
                <a:cs typeface="Arial" panose="020B0604020202020204" pitchFamily="34" charset="0"/>
              </a:rPr>
              <a:t>a-li</a:t>
            </a:r>
            <a:r>
              <a:rPr lang="fr-FR" sz="1700" b="1" dirty="0">
                <a:latin typeface="Arial" panose="020B0604020202020204" pitchFamily="34" charset="0"/>
                <a:cs typeface="Arial" panose="020B0604020202020204" pitchFamily="34" charset="0"/>
              </a:rPr>
              <a:t>/ </a:t>
            </a:r>
          </a:p>
          <a:p>
            <a:endParaRPr lang="fr-FR" sz="1700" dirty="0" smtClean="0">
              <a:latin typeface="Arial" panose="020B0604020202020204" pitchFamily="34" charset="0"/>
              <a:cs typeface="Arial" panose="020B0604020202020204" pitchFamily="34" charset="0"/>
            </a:endParaRPr>
          </a:p>
          <a:p>
            <a:r>
              <a:rPr lang="fr-FR" sz="1700" dirty="0" smtClean="0">
                <a:latin typeface="Arial" panose="020B0604020202020204" pitchFamily="34" charset="0"/>
                <a:cs typeface="Arial" panose="020B0604020202020204" pitchFamily="34" charset="0"/>
              </a:rPr>
              <a:t>&gt; L’utilisateur </a:t>
            </a:r>
            <a:r>
              <a:rPr lang="fr-FR" sz="1700" dirty="0">
                <a:latin typeface="Arial" panose="020B0604020202020204" pitchFamily="34" charset="0"/>
                <a:cs typeface="Arial" panose="020B0604020202020204" pitchFamily="34" charset="0"/>
              </a:rPr>
              <a:t>professionnel référent </a:t>
            </a:r>
            <a:r>
              <a:rPr lang="fr-FR" sz="1700" dirty="0" smtClean="0">
                <a:latin typeface="Arial" panose="020B0604020202020204" pitchFamily="34" charset="0"/>
                <a:cs typeface="Arial" panose="020B0604020202020204" pitchFamily="34" charset="0"/>
              </a:rPr>
              <a:t>renseigne les infos concernant la ML.</a:t>
            </a:r>
          </a:p>
          <a:p>
            <a:endParaRPr lang="fr-FR" sz="1700" b="1" dirty="0" smtClean="0">
              <a:latin typeface="Arial" panose="020B0604020202020204" pitchFamily="34" charset="0"/>
              <a:cs typeface="Arial" panose="020B0604020202020204" pitchFamily="34" charset="0"/>
            </a:endParaRPr>
          </a:p>
          <a:p>
            <a:r>
              <a:rPr lang="fr-FR" sz="1700" b="1" dirty="0">
                <a:solidFill>
                  <a:srgbClr val="D72262"/>
                </a:solidFill>
                <a:latin typeface="Arial" panose="020B0604020202020204" pitchFamily="34" charset="0"/>
                <a:cs typeface="Arial" panose="020B0604020202020204" pitchFamily="34" charset="0"/>
              </a:rPr>
              <a:t>Retrouver le détail des </a:t>
            </a:r>
            <a:r>
              <a:rPr lang="fr-FR" sz="1700" b="1" dirty="0" err="1">
                <a:solidFill>
                  <a:srgbClr val="D72262"/>
                </a:solidFill>
                <a:latin typeface="Arial" panose="020B0604020202020204" pitchFamily="34" charset="0"/>
                <a:cs typeface="Arial" panose="020B0604020202020204" pitchFamily="34" charset="0"/>
              </a:rPr>
              <a:t>pré-requis</a:t>
            </a:r>
            <a:r>
              <a:rPr lang="fr-FR" sz="1700" b="1" dirty="0">
                <a:solidFill>
                  <a:srgbClr val="D72262"/>
                </a:solidFill>
                <a:latin typeface="Arial" panose="020B0604020202020204" pitchFamily="34" charset="0"/>
                <a:cs typeface="Arial" panose="020B0604020202020204" pitchFamily="34" charset="0"/>
              </a:rPr>
              <a:t> et les conditions RGPD </a:t>
            </a:r>
            <a:r>
              <a:rPr lang="fr-FR" sz="1700" b="1" dirty="0" smtClean="0">
                <a:solidFill>
                  <a:srgbClr val="D72262"/>
                </a:solidFill>
                <a:latin typeface="Arial" panose="020B0604020202020204" pitchFamily="34" charset="0"/>
                <a:cs typeface="Arial" panose="020B0604020202020204" pitchFamily="34" charset="0"/>
              </a:rPr>
              <a:t>pages 9 et 20 </a:t>
            </a:r>
            <a:r>
              <a:rPr lang="fr-FR" sz="1700" b="1" dirty="0">
                <a:solidFill>
                  <a:srgbClr val="D72262"/>
                </a:solidFill>
                <a:latin typeface="Arial" panose="020B0604020202020204" pitchFamily="34" charset="0"/>
                <a:cs typeface="Arial" panose="020B0604020202020204" pitchFamily="34" charset="0"/>
              </a:rPr>
              <a:t>du guide</a:t>
            </a:r>
          </a:p>
          <a:p>
            <a:endParaRPr lang="fr-FR" sz="1700" b="1" dirty="0" smtClean="0">
              <a:latin typeface="Arial" panose="020B0604020202020204" pitchFamily="34" charset="0"/>
              <a:cs typeface="Arial" panose="020B0604020202020204" pitchFamily="34" charset="0"/>
            </a:endParaRPr>
          </a:p>
          <a:p>
            <a:endParaRPr lang="fr-FR" sz="1700" b="1" dirty="0" smtClean="0">
              <a:latin typeface="Arial" panose="020B0604020202020204" pitchFamily="34" charset="0"/>
              <a:cs typeface="Arial" panose="020B0604020202020204" pitchFamily="34" charset="0"/>
            </a:endParaRPr>
          </a:p>
          <a:p>
            <a:r>
              <a:rPr lang="fr-FR" sz="1700" b="1" dirty="0" smtClean="0">
                <a:latin typeface="Arial" panose="020B0604020202020204" pitchFamily="34" charset="0"/>
                <a:cs typeface="Arial" panose="020B0604020202020204" pitchFamily="34" charset="0"/>
              </a:rPr>
              <a:t>POUR </a:t>
            </a:r>
            <a:r>
              <a:rPr lang="fr-FR" sz="1700" b="1" dirty="0">
                <a:latin typeface="Arial" panose="020B0604020202020204" pitchFamily="34" charset="0"/>
                <a:cs typeface="Arial" panose="020B0604020202020204" pitchFamily="34" charset="0"/>
              </a:rPr>
              <a:t>IMPRIMER OU</a:t>
            </a:r>
          </a:p>
          <a:p>
            <a:r>
              <a:rPr lang="fr-FR" sz="1700" b="1" dirty="0">
                <a:latin typeface="Arial" panose="020B0604020202020204" pitchFamily="34" charset="0"/>
                <a:cs typeface="Arial" panose="020B0604020202020204" pitchFamily="34" charset="0"/>
              </a:rPr>
              <a:t>ENREGISTRER LE BILAN</a:t>
            </a:r>
          </a:p>
          <a:p>
            <a:r>
              <a:rPr lang="fr-FR" sz="1700" dirty="0" smtClean="0">
                <a:latin typeface="Arial" panose="020B0604020202020204" pitchFamily="34" charset="0"/>
                <a:cs typeface="Arial" panose="020B0604020202020204" pitchFamily="34" charset="0"/>
              </a:rPr>
              <a:t>Le jeune peut :</a:t>
            </a:r>
          </a:p>
          <a:p>
            <a:pPr>
              <a:buFont typeface="Arial" panose="020B0604020202020204" pitchFamily="34" charset="0"/>
              <a:buChar char="•"/>
            </a:pPr>
            <a:r>
              <a:rPr lang="fr-FR" sz="1700" dirty="0" smtClean="0">
                <a:latin typeface="Arial" panose="020B0604020202020204" pitchFamily="34" charset="0"/>
                <a:cs typeface="Arial" panose="020B0604020202020204" pitchFamily="34" charset="0"/>
              </a:rPr>
              <a:t>Imprimer </a:t>
            </a:r>
            <a:r>
              <a:rPr lang="fr-FR" sz="1700" dirty="0">
                <a:latin typeface="Arial" panose="020B0604020202020204" pitchFamily="34" charset="0"/>
                <a:cs typeface="Arial" panose="020B0604020202020204" pitchFamily="34" charset="0"/>
              </a:rPr>
              <a:t>le bilan </a:t>
            </a:r>
            <a:r>
              <a:rPr lang="fr-FR" sz="1700" dirty="0" smtClean="0">
                <a:latin typeface="Arial" panose="020B0604020202020204" pitchFamily="34" charset="0"/>
                <a:cs typeface="Arial" panose="020B0604020202020204" pitchFamily="34" charset="0"/>
              </a:rPr>
              <a:t> </a:t>
            </a:r>
            <a:endParaRPr lang="fr-FR" sz="17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700" dirty="0" smtClean="0">
                <a:latin typeface="Arial" panose="020B0604020202020204" pitchFamily="34" charset="0"/>
                <a:cs typeface="Arial" panose="020B0604020202020204" pitchFamily="34" charset="0"/>
              </a:rPr>
              <a:t>Générer </a:t>
            </a:r>
            <a:r>
              <a:rPr lang="fr-FR" sz="1700" dirty="0">
                <a:latin typeface="Arial" panose="020B0604020202020204" pitchFamily="34" charset="0"/>
                <a:cs typeface="Arial" panose="020B0604020202020204" pitchFamily="34" charset="0"/>
              </a:rPr>
              <a:t>un fichier </a:t>
            </a:r>
            <a:r>
              <a:rPr lang="fr-FR" sz="1700" dirty="0" smtClean="0">
                <a:latin typeface="Arial" panose="020B0604020202020204" pitchFamily="34" charset="0"/>
                <a:cs typeface="Arial" panose="020B0604020202020204" pitchFamily="34" charset="0"/>
              </a:rPr>
              <a:t>à enregistrer en cliquant </a:t>
            </a:r>
            <a:r>
              <a:rPr lang="fr-FR" sz="1700" i="1" dirty="0" smtClean="0">
                <a:latin typeface="Arial" panose="020B0604020202020204" pitchFamily="34" charset="0"/>
                <a:cs typeface="Arial" panose="020B0604020202020204" pitchFamily="34" charset="0"/>
              </a:rPr>
              <a:t>sur </a:t>
            </a:r>
            <a:r>
              <a:rPr lang="fr-FR" sz="1700" i="1" dirty="0">
                <a:latin typeface="Arial" panose="020B0604020202020204" pitchFamily="34" charset="0"/>
                <a:cs typeface="Arial" panose="020B0604020202020204" pitchFamily="34" charset="0"/>
              </a:rPr>
              <a:t>: </a:t>
            </a:r>
            <a:r>
              <a:rPr lang="fr-FR" sz="1700" i="1" dirty="0" smtClean="0">
                <a:latin typeface="Arial" panose="020B0604020202020204" pitchFamily="34" charset="0"/>
                <a:cs typeface="Arial" panose="020B0604020202020204" pitchFamily="34" charset="0"/>
              </a:rPr>
              <a:t>«Imprimer </a:t>
            </a:r>
            <a:r>
              <a:rPr lang="fr-FR" sz="1700" i="1" dirty="0">
                <a:latin typeface="Arial" panose="020B0604020202020204" pitchFamily="34" charset="0"/>
                <a:cs typeface="Arial" panose="020B0604020202020204" pitchFamily="34" charset="0"/>
              </a:rPr>
              <a:t>mon </a:t>
            </a:r>
            <a:r>
              <a:rPr lang="fr-FR" sz="1700" i="1" dirty="0" smtClean="0">
                <a:latin typeface="Arial" panose="020B0604020202020204" pitchFamily="34" charset="0"/>
                <a:cs typeface="Arial" panose="020B0604020202020204" pitchFamily="34" charset="0"/>
              </a:rPr>
              <a:t>bilan» (format «PDF»).</a:t>
            </a:r>
          </a:p>
          <a:p>
            <a:pPr>
              <a:buFont typeface="Arial" panose="020B0604020202020204" pitchFamily="34" charset="0"/>
              <a:buChar char="•"/>
            </a:pPr>
            <a:r>
              <a:rPr lang="fr-FR" sz="1700" dirty="0" smtClean="0">
                <a:latin typeface="Arial" panose="020B0604020202020204" pitchFamily="34" charset="0"/>
                <a:cs typeface="Arial" panose="020B0604020202020204" pitchFamily="34" charset="0"/>
              </a:rPr>
              <a:t>Enregistrer le bilan « en cours » par la création d’un compte sur la plateforme Bob</a:t>
            </a:r>
            <a:endParaRPr lang="fr-FR" sz="1700" i="1"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97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93657" y="981035"/>
            <a:ext cx="3637039" cy="3164842"/>
          </a:xfrm>
        </p:spPr>
        <p:txBody>
          <a:bodyPr/>
          <a:lstStyle/>
          <a:p>
            <a:r>
              <a:rPr lang="fr-FR" sz="3600" dirty="0" smtClean="0"/>
              <a:t>PRESENTATION</a:t>
            </a:r>
            <a:endParaRPr lang="fr-FR" sz="3600" dirty="0"/>
          </a:p>
        </p:txBody>
      </p:sp>
      <p:sp>
        <p:nvSpPr>
          <p:cNvPr id="5" name="Espace réservé du numéro de diapositive 5"/>
          <p:cNvSpPr>
            <a:spLocks noGrp="1"/>
          </p:cNvSpPr>
          <p:nvPr>
            <p:ph type="sldNum" sz="quarter" idx="4294967295"/>
          </p:nvPr>
        </p:nvSpPr>
        <p:spPr>
          <a:xfrm>
            <a:off x="7043863" y="628916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3</a:t>
            </a:fld>
            <a:endParaRPr lang="fr-FR" dirty="0"/>
          </a:p>
        </p:txBody>
      </p:sp>
      <p:sp>
        <p:nvSpPr>
          <p:cNvPr id="6" name="Espace réservé de la date 3"/>
          <p:cNvSpPr>
            <a:spLocks noGrp="1"/>
          </p:cNvSpPr>
          <p:nvPr>
            <p:ph type="dt" sz="half" idx="4294967295"/>
          </p:nvPr>
        </p:nvSpPr>
        <p:spPr>
          <a:xfrm>
            <a:off x="315809" y="6534000"/>
            <a:ext cx="550987" cy="120285"/>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ZoneTexte 2"/>
          <p:cNvSpPr txBox="1"/>
          <p:nvPr/>
        </p:nvSpPr>
        <p:spPr>
          <a:xfrm>
            <a:off x="5993657" y="4894118"/>
            <a:ext cx="3266190" cy="646331"/>
          </a:xfrm>
          <a:prstGeom prst="rect">
            <a:avLst/>
          </a:prstGeom>
          <a:noFill/>
        </p:spPr>
        <p:txBody>
          <a:bodyPr wrap="square" rtlCol="0">
            <a:spAutoFit/>
          </a:bodyPr>
          <a:lstStyle/>
          <a:p>
            <a:r>
              <a:rPr lang="fr-FR" dirty="0" smtClean="0">
                <a:hlinkClick r:id="rId3"/>
              </a:rPr>
              <a:t>Accéder à </a:t>
            </a:r>
            <a:r>
              <a:rPr lang="fr-FR" dirty="0" err="1" smtClean="0">
                <a:hlinkClick r:id="rId3"/>
              </a:rPr>
              <a:t>A-Li</a:t>
            </a:r>
            <a:endParaRPr lang="fr-FR" dirty="0" smtClean="0"/>
          </a:p>
          <a:p>
            <a:endParaRPr lang="fr-FR" dirty="0"/>
          </a:p>
        </p:txBody>
      </p:sp>
    </p:spTree>
    <p:extLst>
      <p:ext uri="{BB962C8B-B14F-4D97-AF65-F5344CB8AC3E}">
        <p14:creationId xmlns:p14="http://schemas.microsoft.com/office/powerpoint/2010/main" val="353333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Préambule</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4</a:t>
            </a:fld>
            <a:endParaRPr lang="fr-FR" dirty="0"/>
          </a:p>
        </p:txBody>
      </p:sp>
      <p:sp>
        <p:nvSpPr>
          <p:cNvPr id="8" name="ZoneTexte 7"/>
          <p:cNvSpPr txBox="1"/>
          <p:nvPr/>
        </p:nvSpPr>
        <p:spPr>
          <a:xfrm>
            <a:off x="1962434" y="1148116"/>
            <a:ext cx="7160398" cy="4325031"/>
          </a:xfrm>
          <a:prstGeom prst="rect">
            <a:avLst/>
          </a:prstGeom>
          <a:noFill/>
        </p:spPr>
        <p:txBody>
          <a:bodyPr wrap="square" lIns="0" tIns="0" rIns="0" bIns="0" numCol="1" spcCol="540000" rtlCol="0">
            <a:noAutofit/>
          </a:bodyPr>
          <a:lstStyle/>
          <a:p>
            <a:pPr algn="ctr">
              <a:lnSpc>
                <a:spcPct val="150000"/>
              </a:lnSpc>
            </a:pPr>
            <a:r>
              <a:rPr lang="fr-FR" sz="2400" b="1" dirty="0" smtClean="0">
                <a:solidFill>
                  <a:srgbClr val="D72262"/>
                </a:solidFill>
                <a:latin typeface="Arial" panose="020B0604020202020204" pitchFamily="34" charset="0"/>
                <a:cs typeface="Arial" panose="020B0604020202020204" pitchFamily="34" charset="0"/>
              </a:rPr>
              <a:t>A-Li</a:t>
            </a:r>
            <a:r>
              <a:rPr lang="fr-FR" sz="2400" b="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 </a:t>
            </a:r>
            <a:r>
              <a:rPr lang="fr-FR" sz="2400" b="1" dirty="0" err="1" smtClean="0">
                <a:solidFill>
                  <a:srgbClr val="D72262"/>
                </a:solidFill>
                <a:latin typeface="Arial" panose="020B0604020202020204" pitchFamily="34" charset="0"/>
                <a:cs typeface="Arial" panose="020B0604020202020204" pitchFamily="34" charset="0"/>
              </a:rPr>
              <a:t>A</a:t>
            </a:r>
            <a:r>
              <a:rPr lang="fr-FR" sz="2400" dirty="0" err="1" smtClean="0">
                <a:latin typeface="Arial" panose="020B0604020202020204" pitchFamily="34" charset="0"/>
                <a:cs typeface="Arial" panose="020B0604020202020204" pitchFamily="34" charset="0"/>
              </a:rPr>
              <a:t>uto-diagnostic</a:t>
            </a:r>
            <a:r>
              <a:rPr lang="fr-FR" sz="2400" dirty="0" smtClean="0">
                <a:latin typeface="Arial" panose="020B0604020202020204" pitchFamily="34" charset="0"/>
                <a:cs typeface="Arial" panose="020B0604020202020204" pitchFamily="34" charset="0"/>
              </a:rPr>
              <a:t> en </a:t>
            </a:r>
            <a:r>
              <a:rPr lang="fr-FR" sz="2400" b="1" dirty="0" smtClean="0">
                <a:solidFill>
                  <a:srgbClr val="D72262"/>
                </a:solidFill>
                <a:latin typeface="Arial" panose="020B0604020202020204" pitchFamily="34" charset="0"/>
                <a:cs typeface="Arial" panose="020B0604020202020204" pitchFamily="34" charset="0"/>
              </a:rPr>
              <a:t>Li</a:t>
            </a:r>
            <a:r>
              <a:rPr lang="fr-FR" sz="2400" dirty="0" smtClean="0">
                <a:latin typeface="Arial" panose="020B0604020202020204" pitchFamily="34" charset="0"/>
                <a:cs typeface="Arial" panose="020B0604020202020204" pitchFamily="34" charset="0"/>
              </a:rPr>
              <a:t>gne</a:t>
            </a:r>
          </a:p>
          <a:p>
            <a:pPr algn="ctr"/>
            <a:endParaRPr lang="fr-FR" sz="1700" b="1" dirty="0" smtClean="0">
              <a:latin typeface="Arial" panose="020B0604020202020204" pitchFamily="34" charset="0"/>
              <a:cs typeface="Arial" panose="020B0604020202020204" pitchFamily="34" charset="0"/>
            </a:endParaRPr>
          </a:p>
          <a:p>
            <a:pPr marL="109538" indent="-109538">
              <a:buFont typeface="Arial" panose="020B0604020202020204" pitchFamily="34" charset="0"/>
              <a:buChar char="•"/>
            </a:pPr>
            <a:r>
              <a:rPr lang="fr-FR" sz="1700" dirty="0">
                <a:latin typeface="Arial" panose="020B0604020202020204" pitchFamily="34" charset="0"/>
                <a:cs typeface="Arial" panose="020B0604020202020204" pitchFamily="34" charset="0"/>
              </a:rPr>
              <a:t>Le 1er </a:t>
            </a:r>
            <a:r>
              <a:rPr lang="fr-FR" sz="1700" b="1" dirty="0">
                <a:latin typeface="Arial" panose="020B0604020202020204" pitchFamily="34" charset="0"/>
                <a:cs typeface="Arial" panose="020B0604020202020204" pitchFamily="34" charset="0"/>
              </a:rPr>
              <a:t>outil développé nationalement </a:t>
            </a:r>
            <a:r>
              <a:rPr lang="fr-FR" sz="1700" dirty="0">
                <a:latin typeface="Arial" panose="020B0604020202020204" pitchFamily="34" charset="0"/>
                <a:cs typeface="Arial" panose="020B0604020202020204" pitchFamily="34" charset="0"/>
              </a:rPr>
              <a:t>mis à disposition gratuitement de </a:t>
            </a:r>
            <a:r>
              <a:rPr lang="fr-FR" sz="1700" dirty="0" smtClean="0">
                <a:latin typeface="Arial" panose="020B0604020202020204" pitchFamily="34" charset="0"/>
                <a:cs typeface="Arial" panose="020B0604020202020204" pitchFamily="34" charset="0"/>
              </a:rPr>
              <a:t>l’ensemble du </a:t>
            </a:r>
            <a:r>
              <a:rPr lang="fr-FR" sz="1700" dirty="0">
                <a:latin typeface="Arial" panose="020B0604020202020204" pitchFamily="34" charset="0"/>
                <a:cs typeface="Arial" panose="020B0604020202020204" pitchFamily="34" charset="0"/>
              </a:rPr>
              <a:t>réseau </a:t>
            </a:r>
            <a:endParaRPr lang="fr-FR" sz="1700" dirty="0" smtClean="0">
              <a:latin typeface="Arial" panose="020B0604020202020204" pitchFamily="34" charset="0"/>
              <a:cs typeface="Arial" panose="020B0604020202020204" pitchFamily="34" charset="0"/>
            </a:endParaRPr>
          </a:p>
          <a:p>
            <a:pPr marL="109538" indent="-109538">
              <a:buFont typeface="Arial" panose="020B0604020202020204" pitchFamily="34" charset="0"/>
              <a:buChar char="•"/>
            </a:pPr>
            <a:endParaRPr lang="fr-FR" sz="1700" dirty="0">
              <a:latin typeface="Arial" panose="020B0604020202020204" pitchFamily="34" charset="0"/>
              <a:cs typeface="Arial" panose="020B0604020202020204" pitchFamily="34" charset="0"/>
            </a:endParaRPr>
          </a:p>
          <a:p>
            <a:pPr marL="109538" indent="-109538">
              <a:buFont typeface="Arial" panose="020B0604020202020204" pitchFamily="34" charset="0"/>
              <a:buChar char="•"/>
            </a:pPr>
            <a:r>
              <a:rPr lang="fr-FR" sz="1700" dirty="0">
                <a:latin typeface="Arial" panose="020B0604020202020204" pitchFamily="34" charset="0"/>
                <a:cs typeface="Arial" panose="020B0604020202020204" pitchFamily="34" charset="0"/>
              </a:rPr>
              <a:t>A-Li, </a:t>
            </a:r>
            <a:r>
              <a:rPr lang="fr-FR" sz="1700" b="1" dirty="0">
                <a:latin typeface="Arial" panose="020B0604020202020204" pitchFamily="34" charset="0"/>
                <a:cs typeface="Arial" panose="020B0604020202020204" pitchFamily="34" charset="0"/>
              </a:rPr>
              <a:t>support socle commun entre toutes les Missions </a:t>
            </a:r>
            <a:r>
              <a:rPr lang="fr-FR" sz="1700" b="1" dirty="0" smtClean="0">
                <a:latin typeface="Arial" panose="020B0604020202020204" pitchFamily="34" charset="0"/>
                <a:cs typeface="Arial" panose="020B0604020202020204" pitchFamily="34" charset="0"/>
              </a:rPr>
              <a:t>Locales </a:t>
            </a:r>
            <a:r>
              <a:rPr lang="fr-FR" sz="1700" dirty="0" smtClean="0">
                <a:latin typeface="Arial" panose="020B0604020202020204" pitchFamily="34" charset="0"/>
                <a:cs typeface="Arial" panose="020B0604020202020204" pitchFamily="34" charset="0"/>
              </a:rPr>
              <a:t>pour </a:t>
            </a:r>
            <a:r>
              <a:rPr lang="fr-FR" sz="1700" dirty="0">
                <a:latin typeface="Arial" panose="020B0604020202020204" pitchFamily="34" charset="0"/>
                <a:cs typeface="Arial" panose="020B0604020202020204" pitchFamily="34" charset="0"/>
              </a:rPr>
              <a:t>répondre à l’axe « Orienter » du cadre commun de référence des Missions Locales  pour apporter aux jeunes un conseil qualifié pour leur permettre de s’orienter au mieux vers les acteurs et services selon leurs besoins</a:t>
            </a:r>
          </a:p>
          <a:p>
            <a:pPr marL="109538" indent="-109538">
              <a:buFont typeface="Arial" panose="020B0604020202020204" pitchFamily="34" charset="0"/>
              <a:buChar char="•"/>
            </a:pPr>
            <a:endParaRPr lang="fr-FR" sz="1700" dirty="0">
              <a:latin typeface="Arial" panose="020B0604020202020204" pitchFamily="34" charset="0"/>
              <a:cs typeface="Arial" panose="020B0604020202020204" pitchFamily="34" charset="0"/>
            </a:endParaRPr>
          </a:p>
          <a:p>
            <a:pPr marL="109538" indent="-109538">
              <a:buFont typeface="Arial" panose="020B0604020202020204" pitchFamily="34" charset="0"/>
              <a:buChar char="•"/>
            </a:pPr>
            <a:r>
              <a:rPr lang="fr-FR" sz="1700" dirty="0">
                <a:latin typeface="Arial" panose="020B0604020202020204" pitchFamily="34" charset="0"/>
                <a:cs typeface="Arial" panose="020B0604020202020204" pitchFamily="34" charset="0"/>
              </a:rPr>
              <a:t>Un déploiement </a:t>
            </a:r>
            <a:r>
              <a:rPr lang="fr-FR" sz="1700" b="1" dirty="0">
                <a:latin typeface="Arial" panose="020B0604020202020204" pitchFamily="34" charset="0"/>
                <a:cs typeface="Arial" panose="020B0604020202020204" pitchFamily="34" charset="0"/>
              </a:rPr>
              <a:t>s’appuyant sur les ARML et </a:t>
            </a:r>
            <a:r>
              <a:rPr lang="fr-FR" sz="1700" b="1" dirty="0" smtClean="0">
                <a:latin typeface="Arial" panose="020B0604020202020204" pitchFamily="34" charset="0"/>
                <a:cs typeface="Arial" panose="020B0604020202020204" pitchFamily="34" charset="0"/>
              </a:rPr>
              <a:t>sur des </a:t>
            </a:r>
            <a:r>
              <a:rPr lang="fr-FR" sz="1700" b="1" dirty="0">
                <a:latin typeface="Arial" panose="020B0604020202020204" pitchFamily="34" charset="0"/>
                <a:cs typeface="Arial" panose="020B0604020202020204" pitchFamily="34" charset="0"/>
              </a:rPr>
              <a:t>Missions Locales de l’expérimentation</a:t>
            </a:r>
            <a:r>
              <a:rPr lang="fr-FR" sz="1700" dirty="0">
                <a:latin typeface="Arial" panose="020B0604020202020204" pitchFamily="34" charset="0"/>
                <a:cs typeface="Arial" panose="020B0604020202020204" pitchFamily="34" charset="0"/>
              </a:rPr>
              <a:t> pour un usage généralisé d’ici fin 2020.</a:t>
            </a:r>
          </a:p>
          <a:p>
            <a:pPr algn="ctr">
              <a:lnSpc>
                <a:spcPct val="150000"/>
              </a:lnSpc>
            </a:pPr>
            <a:endParaRPr lang="fr-FR" dirty="0" smtClean="0">
              <a:latin typeface="Arial" panose="020B0604020202020204" pitchFamily="34" charset="0"/>
              <a:cs typeface="Arial" panose="020B0604020202020204" pitchFamily="34" charset="0"/>
            </a:endParaRPr>
          </a:p>
          <a:p>
            <a:pPr algn="ctr">
              <a:lnSpc>
                <a:spcPct val="150000"/>
              </a:lnSpc>
            </a:pPr>
            <a:endParaRPr lang="fr-FR" sz="1000" dirty="0" smtClean="0">
              <a:latin typeface="Arial" panose="020B0604020202020204" pitchFamily="34" charset="0"/>
              <a:cs typeface="Arial" panose="020B0604020202020204" pitchFamily="34" charset="0"/>
            </a:endParaRPr>
          </a:p>
          <a:p>
            <a:pPr>
              <a:lnSpc>
                <a:spcPct val="150000"/>
              </a:lnSpc>
            </a:pPr>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723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Préambule</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5</a:t>
            </a:fld>
            <a:endParaRPr lang="fr-FR" dirty="0"/>
          </a:p>
        </p:txBody>
      </p:sp>
      <p:sp>
        <p:nvSpPr>
          <p:cNvPr id="8" name="ZoneTexte 7"/>
          <p:cNvSpPr txBox="1"/>
          <p:nvPr/>
        </p:nvSpPr>
        <p:spPr>
          <a:xfrm>
            <a:off x="1962434" y="1148117"/>
            <a:ext cx="7160398" cy="2216946"/>
          </a:xfrm>
          <a:prstGeom prst="rect">
            <a:avLst/>
          </a:prstGeom>
          <a:noFill/>
        </p:spPr>
        <p:txBody>
          <a:bodyPr wrap="square" lIns="0" tIns="0" rIns="0" bIns="0" numCol="1" spcCol="540000" rtlCol="0">
            <a:noAutofit/>
          </a:bodyPr>
          <a:lstStyle/>
          <a:p>
            <a:pPr algn="ctr">
              <a:lnSpc>
                <a:spcPct val="150000"/>
              </a:lnSpc>
            </a:pPr>
            <a:r>
              <a:rPr lang="fr-FR" sz="2400" b="1" dirty="0" smtClean="0">
                <a:solidFill>
                  <a:srgbClr val="D72262"/>
                </a:solidFill>
                <a:latin typeface="Arial" panose="020B0604020202020204" pitchFamily="34" charset="0"/>
                <a:cs typeface="Arial" panose="020B0604020202020204" pitchFamily="34" charset="0"/>
              </a:rPr>
              <a:t>A-Li</a:t>
            </a:r>
            <a:r>
              <a:rPr lang="fr-FR" sz="2400" b="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 </a:t>
            </a:r>
            <a:r>
              <a:rPr lang="fr-FR" sz="2400" b="1" dirty="0" err="1" smtClean="0">
                <a:solidFill>
                  <a:srgbClr val="D72262"/>
                </a:solidFill>
                <a:latin typeface="Arial" panose="020B0604020202020204" pitchFamily="34" charset="0"/>
                <a:cs typeface="Arial" panose="020B0604020202020204" pitchFamily="34" charset="0"/>
              </a:rPr>
              <a:t>A</a:t>
            </a:r>
            <a:r>
              <a:rPr lang="fr-FR" sz="2400" dirty="0" err="1" smtClean="0">
                <a:latin typeface="Arial" panose="020B0604020202020204" pitchFamily="34" charset="0"/>
                <a:cs typeface="Arial" panose="020B0604020202020204" pitchFamily="34" charset="0"/>
              </a:rPr>
              <a:t>uto-diagnostic</a:t>
            </a:r>
            <a:r>
              <a:rPr lang="fr-FR" sz="2400" dirty="0" smtClean="0">
                <a:latin typeface="Arial" panose="020B0604020202020204" pitchFamily="34" charset="0"/>
                <a:cs typeface="Arial" panose="020B0604020202020204" pitchFamily="34" charset="0"/>
              </a:rPr>
              <a:t> en </a:t>
            </a:r>
            <a:r>
              <a:rPr lang="fr-FR" sz="2400" b="1" dirty="0" smtClean="0">
                <a:solidFill>
                  <a:srgbClr val="D72262"/>
                </a:solidFill>
                <a:latin typeface="Arial" panose="020B0604020202020204" pitchFamily="34" charset="0"/>
                <a:cs typeface="Arial" panose="020B0604020202020204" pitchFamily="34" charset="0"/>
              </a:rPr>
              <a:t>Li</a:t>
            </a:r>
            <a:r>
              <a:rPr lang="fr-FR" sz="2400" dirty="0" smtClean="0">
                <a:latin typeface="Arial" panose="020B0604020202020204" pitchFamily="34" charset="0"/>
                <a:cs typeface="Arial" panose="020B0604020202020204" pitchFamily="34" charset="0"/>
              </a:rPr>
              <a:t>gne</a:t>
            </a:r>
          </a:p>
          <a:p>
            <a:pPr algn="ctr"/>
            <a:endParaRPr lang="fr-FR" sz="1700" b="1" dirty="0" smtClean="0">
              <a:latin typeface="Arial" panose="020B0604020202020204" pitchFamily="34" charset="0"/>
              <a:cs typeface="Arial" panose="020B0604020202020204" pitchFamily="34" charset="0"/>
            </a:endParaRPr>
          </a:p>
          <a:p>
            <a:pPr algn="ctr"/>
            <a:r>
              <a:rPr lang="fr-FR" sz="1700" b="1" dirty="0" smtClean="0">
                <a:latin typeface="Arial" panose="020B0604020202020204" pitchFamily="34" charset="0"/>
                <a:cs typeface="Arial" panose="020B0604020202020204" pitchFamily="34" charset="0"/>
              </a:rPr>
              <a:t>Sa fonction : </a:t>
            </a:r>
            <a:r>
              <a:rPr lang="fr-FR" sz="1700" dirty="0" smtClean="0">
                <a:latin typeface="Arial" panose="020B0604020202020204" pitchFamily="34" charset="0"/>
                <a:cs typeface="Arial" panose="020B0604020202020204" pitchFamily="34" charset="0"/>
              </a:rPr>
              <a:t>recueillir </a:t>
            </a:r>
            <a:r>
              <a:rPr lang="fr-FR" sz="1700" dirty="0">
                <a:latin typeface="Arial" panose="020B0604020202020204" pitchFamily="34" charset="0"/>
                <a:cs typeface="Arial" panose="020B0604020202020204" pitchFamily="34" charset="0"/>
              </a:rPr>
              <a:t>la parole du jeune </a:t>
            </a:r>
            <a:r>
              <a:rPr lang="fr-FR" sz="1700" dirty="0" smtClean="0">
                <a:latin typeface="Arial" panose="020B0604020202020204" pitchFamily="34" charset="0"/>
                <a:cs typeface="Arial" panose="020B0604020202020204" pitchFamily="34" charset="0"/>
              </a:rPr>
              <a:t>pour </a:t>
            </a:r>
            <a:r>
              <a:rPr lang="fr-FR" sz="1700" dirty="0">
                <a:latin typeface="Arial" panose="020B0604020202020204" pitchFamily="34" charset="0"/>
                <a:cs typeface="Arial" panose="020B0604020202020204" pitchFamily="34" charset="0"/>
              </a:rPr>
              <a:t>faire le </a:t>
            </a:r>
            <a:r>
              <a:rPr lang="fr-FR" sz="1700" dirty="0" smtClean="0">
                <a:latin typeface="Arial" panose="020B0604020202020204" pitchFamily="34" charset="0"/>
                <a:cs typeface="Arial" panose="020B0604020202020204" pitchFamily="34" charset="0"/>
              </a:rPr>
              <a:t>point avec </a:t>
            </a:r>
            <a:r>
              <a:rPr lang="fr-FR" sz="1700" dirty="0">
                <a:latin typeface="Arial" panose="020B0604020202020204" pitchFamily="34" charset="0"/>
                <a:cs typeface="Arial" panose="020B0604020202020204" pitchFamily="34" charset="0"/>
              </a:rPr>
              <a:t>lui sur </a:t>
            </a:r>
            <a:r>
              <a:rPr lang="fr-FR" sz="1700" dirty="0" smtClean="0">
                <a:latin typeface="Arial" panose="020B0604020202020204" pitchFamily="34" charset="0"/>
                <a:cs typeface="Arial" panose="020B0604020202020204" pitchFamily="34" charset="0"/>
              </a:rPr>
              <a:t>sa situation </a:t>
            </a:r>
            <a:r>
              <a:rPr lang="fr-FR" sz="1700" dirty="0">
                <a:latin typeface="Arial" panose="020B0604020202020204" pitchFamily="34" charset="0"/>
                <a:cs typeface="Arial" panose="020B0604020202020204" pitchFamily="34" charset="0"/>
              </a:rPr>
              <a:t>globale</a:t>
            </a:r>
            <a:r>
              <a:rPr lang="fr-FR" sz="1700" dirty="0" smtClean="0">
                <a:latin typeface="Arial" panose="020B0604020202020204" pitchFamily="34" charset="0"/>
                <a:cs typeface="Arial" panose="020B0604020202020204" pitchFamily="34" charset="0"/>
              </a:rPr>
              <a:t>.</a:t>
            </a:r>
          </a:p>
          <a:p>
            <a:pPr algn="ctr"/>
            <a:r>
              <a:rPr lang="fr-FR" sz="1700" b="1" smtClean="0">
                <a:latin typeface="Arial" panose="020B0604020202020204" pitchFamily="34" charset="0"/>
                <a:cs typeface="Arial" panose="020B0604020202020204" pitchFamily="34" charset="0"/>
              </a:rPr>
              <a:t>Ses principes </a:t>
            </a:r>
            <a:r>
              <a:rPr lang="fr-FR" sz="1700" smtClean="0">
                <a:latin typeface="Arial" panose="020B0604020202020204" pitchFamily="34" charset="0"/>
                <a:cs typeface="Arial" panose="020B0604020202020204" pitchFamily="34" charset="0"/>
              </a:rPr>
              <a:t>: les 5 principes socles de l’élaboration du diagnostic en Mission Locale :</a:t>
            </a:r>
          </a:p>
          <a:p>
            <a:pPr algn="ctr"/>
            <a:endParaRPr lang="fr-FR" dirty="0" smtClean="0">
              <a:latin typeface="Arial" panose="020B0604020202020204" pitchFamily="34" charset="0"/>
              <a:cs typeface="Arial" panose="020B0604020202020204" pitchFamily="34" charset="0"/>
            </a:endParaRPr>
          </a:p>
          <a:p>
            <a:pPr algn="ctr">
              <a:lnSpc>
                <a:spcPct val="150000"/>
              </a:lnSpc>
            </a:pPr>
            <a:endParaRPr lang="fr-FR" dirty="0" smtClean="0">
              <a:latin typeface="Arial" panose="020B0604020202020204" pitchFamily="34" charset="0"/>
              <a:cs typeface="Arial" panose="020B0604020202020204" pitchFamily="34" charset="0"/>
            </a:endParaRPr>
          </a:p>
          <a:p>
            <a:pPr algn="ctr">
              <a:lnSpc>
                <a:spcPct val="150000"/>
              </a:lnSpc>
            </a:pPr>
            <a:endParaRPr lang="fr-FR" sz="1000" dirty="0" smtClean="0">
              <a:latin typeface="Arial" panose="020B0604020202020204" pitchFamily="34" charset="0"/>
              <a:cs typeface="Arial" panose="020B0604020202020204" pitchFamily="34" charset="0"/>
            </a:endParaRPr>
          </a:p>
          <a:p>
            <a:pPr>
              <a:lnSpc>
                <a:spcPct val="150000"/>
              </a:lnSpc>
            </a:pPr>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2" name="ZoneTexte 1"/>
          <p:cNvSpPr txBox="1"/>
          <p:nvPr/>
        </p:nvSpPr>
        <p:spPr>
          <a:xfrm>
            <a:off x="2049864" y="3568513"/>
            <a:ext cx="7072968" cy="2219336"/>
          </a:xfrm>
          <a:prstGeom prst="rect">
            <a:avLst/>
          </a:prstGeom>
          <a:noFill/>
        </p:spPr>
        <p:txBody>
          <a:bodyPr wrap="square" numCol="2" rtlCol="0">
            <a:spAutoFit/>
          </a:bodyPr>
          <a:lstStyle/>
          <a:p>
            <a:pPr marL="285750" indent="-285750">
              <a:buFont typeface="Arial" panose="020B0604020202020204" pitchFamily="34" charset="0"/>
              <a:buChar char="•"/>
            </a:pPr>
            <a:r>
              <a:rPr lang="fr-FR" sz="1700" b="1" dirty="0" err="1" smtClean="0">
                <a:latin typeface="Arial  "/>
              </a:rPr>
              <a:t>A-Li</a:t>
            </a:r>
            <a:r>
              <a:rPr lang="fr-FR" sz="1700" dirty="0" smtClean="0">
                <a:latin typeface="Arial  "/>
              </a:rPr>
              <a:t> repose sur </a:t>
            </a:r>
            <a:r>
              <a:rPr lang="fr-FR" sz="1700" b="1" dirty="0" smtClean="0">
                <a:latin typeface="Arial  "/>
              </a:rPr>
              <a:t>une posture professionnelle du « tenir conseil », </a:t>
            </a:r>
            <a:r>
              <a:rPr lang="fr-FR" sz="1700" dirty="0" smtClean="0">
                <a:latin typeface="Arial  "/>
              </a:rPr>
              <a:t>où prévaut </a:t>
            </a:r>
            <a:r>
              <a:rPr lang="fr-FR" sz="1700" dirty="0">
                <a:latin typeface="Arial  "/>
              </a:rPr>
              <a:t>la parole </a:t>
            </a:r>
            <a:r>
              <a:rPr lang="fr-FR" sz="1700" dirty="0" smtClean="0">
                <a:latin typeface="Arial  "/>
              </a:rPr>
              <a:t>de </a:t>
            </a:r>
            <a:r>
              <a:rPr lang="fr-FR" sz="1700" dirty="0">
                <a:latin typeface="Arial  "/>
              </a:rPr>
              <a:t>l’autre</a:t>
            </a:r>
            <a:r>
              <a:rPr lang="fr-FR" sz="1700" b="1" dirty="0">
                <a:latin typeface="Arial  "/>
              </a:rPr>
              <a:t> ; </a:t>
            </a:r>
            <a:r>
              <a:rPr lang="fr-FR" sz="1700" dirty="0">
                <a:latin typeface="Arial  "/>
              </a:rPr>
              <a:t>les personnes étant les plus à même d’énoncer leurs priorités pour mettre en œuvre des réponses à « leur mesure » </a:t>
            </a:r>
            <a:endParaRPr lang="fr-FR" sz="1700" dirty="0" smtClean="0">
              <a:latin typeface="Arial  "/>
            </a:endParaRPr>
          </a:p>
          <a:p>
            <a:endParaRPr lang="fr-FR" sz="1700" dirty="0">
              <a:latin typeface="Arial  "/>
            </a:endParaRPr>
          </a:p>
          <a:p>
            <a:pPr marL="285750" indent="-195263">
              <a:buFont typeface="Arial" panose="020B0604020202020204" pitchFamily="34" charset="0"/>
              <a:buChar char="•"/>
            </a:pPr>
            <a:r>
              <a:rPr lang="fr-FR" sz="1700" dirty="0" err="1" smtClean="0">
                <a:latin typeface="Arial  "/>
              </a:rPr>
              <a:t>A-Li</a:t>
            </a:r>
            <a:r>
              <a:rPr lang="fr-FR" sz="1700" dirty="0" smtClean="0">
                <a:latin typeface="Arial  "/>
              </a:rPr>
              <a:t> </a:t>
            </a:r>
            <a:r>
              <a:rPr lang="fr-FR" sz="1700" dirty="0">
                <a:latin typeface="Arial  "/>
              </a:rPr>
              <a:t>est </a:t>
            </a:r>
            <a:r>
              <a:rPr lang="fr-FR" sz="1700" b="1" dirty="0">
                <a:latin typeface="Arial  "/>
              </a:rPr>
              <a:t>multidimensionnel</a:t>
            </a:r>
            <a:r>
              <a:rPr lang="fr-FR" sz="1700" dirty="0">
                <a:latin typeface="Arial  "/>
              </a:rPr>
              <a:t> et </a:t>
            </a:r>
            <a:r>
              <a:rPr lang="fr-FR" sz="1700" b="1" dirty="0">
                <a:latin typeface="Arial  "/>
              </a:rPr>
              <a:t>global</a:t>
            </a:r>
            <a:endParaRPr lang="fr-FR" sz="1700" dirty="0">
              <a:latin typeface="Arial  "/>
            </a:endParaRPr>
          </a:p>
          <a:p>
            <a:pPr marL="285750" lvl="0" indent="-195263">
              <a:buFont typeface="Arial" panose="020B0604020202020204" pitchFamily="34" charset="0"/>
              <a:buChar char="•"/>
            </a:pPr>
            <a:r>
              <a:rPr lang="fr-FR" sz="1700" dirty="0" err="1">
                <a:latin typeface="Arial  "/>
              </a:rPr>
              <a:t>A-Li</a:t>
            </a:r>
            <a:r>
              <a:rPr lang="fr-FR" sz="1700" dirty="0">
                <a:latin typeface="Arial  "/>
              </a:rPr>
              <a:t> est </a:t>
            </a:r>
            <a:r>
              <a:rPr lang="fr-FR" sz="1700" b="1" dirty="0">
                <a:latin typeface="Arial  "/>
              </a:rPr>
              <a:t>itératif</a:t>
            </a:r>
            <a:r>
              <a:rPr lang="fr-FR" sz="1700" dirty="0">
                <a:latin typeface="Arial  "/>
              </a:rPr>
              <a:t> et donc </a:t>
            </a:r>
            <a:r>
              <a:rPr lang="fr-FR" sz="1700" b="1" dirty="0">
                <a:latin typeface="Arial  "/>
              </a:rPr>
              <a:t>continu</a:t>
            </a:r>
            <a:endParaRPr lang="fr-FR" sz="1700" dirty="0">
              <a:latin typeface="Arial  "/>
            </a:endParaRPr>
          </a:p>
          <a:p>
            <a:pPr marL="285750" lvl="0" indent="-195263">
              <a:buFont typeface="Arial" panose="020B0604020202020204" pitchFamily="34" charset="0"/>
              <a:buChar char="•"/>
            </a:pPr>
            <a:r>
              <a:rPr lang="fr-FR" sz="1700" dirty="0" err="1">
                <a:latin typeface="Arial  "/>
              </a:rPr>
              <a:t>A-Li</a:t>
            </a:r>
            <a:r>
              <a:rPr lang="fr-FR" sz="1700" dirty="0">
                <a:latin typeface="Arial  "/>
              </a:rPr>
              <a:t> est </a:t>
            </a:r>
            <a:r>
              <a:rPr lang="fr-FR" sz="1700" b="1" dirty="0">
                <a:latin typeface="Arial  "/>
              </a:rPr>
              <a:t>formalisé</a:t>
            </a:r>
            <a:r>
              <a:rPr lang="fr-FR" sz="1700" dirty="0">
                <a:latin typeface="Arial  "/>
              </a:rPr>
              <a:t> et </a:t>
            </a:r>
            <a:r>
              <a:rPr lang="fr-FR" sz="1700" b="1" dirty="0">
                <a:latin typeface="Arial  "/>
              </a:rPr>
              <a:t>partagé </a:t>
            </a:r>
            <a:r>
              <a:rPr lang="fr-FR" sz="1700" dirty="0">
                <a:latin typeface="Arial  "/>
              </a:rPr>
              <a:t>avec le jeune </a:t>
            </a:r>
          </a:p>
          <a:p>
            <a:pPr marL="285750" lvl="0" indent="-195263">
              <a:buFont typeface="Arial" panose="020B0604020202020204" pitchFamily="34" charset="0"/>
              <a:buChar char="•"/>
            </a:pPr>
            <a:r>
              <a:rPr lang="fr-FR" sz="1700" dirty="0" err="1">
                <a:latin typeface="Arial  "/>
              </a:rPr>
              <a:t>A-Li</a:t>
            </a:r>
            <a:r>
              <a:rPr lang="fr-FR" sz="1700" dirty="0">
                <a:latin typeface="Arial  "/>
              </a:rPr>
              <a:t> est </a:t>
            </a:r>
            <a:r>
              <a:rPr lang="fr-FR" sz="1700" b="1" dirty="0">
                <a:latin typeface="Arial  "/>
              </a:rPr>
              <a:t>approprié</a:t>
            </a:r>
            <a:r>
              <a:rPr lang="fr-FR" sz="1700" dirty="0">
                <a:latin typeface="Arial  "/>
              </a:rPr>
              <a:t> par le jeune</a:t>
            </a:r>
            <a:endParaRPr lang="fr-FR" sz="1700" dirty="0"/>
          </a:p>
        </p:txBody>
      </p:sp>
    </p:spTree>
    <p:extLst>
      <p:ext uri="{BB962C8B-B14F-4D97-AF65-F5344CB8AC3E}">
        <p14:creationId xmlns:p14="http://schemas.microsoft.com/office/powerpoint/2010/main" val="2685322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Présentation </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6</a:t>
            </a:fld>
            <a:endParaRPr lang="fr-FR" dirty="0"/>
          </a:p>
        </p:txBody>
      </p:sp>
      <p:sp>
        <p:nvSpPr>
          <p:cNvPr id="8" name="ZoneTexte 7"/>
          <p:cNvSpPr txBox="1"/>
          <p:nvPr/>
        </p:nvSpPr>
        <p:spPr>
          <a:xfrm>
            <a:off x="1962434" y="1316290"/>
            <a:ext cx="7160398" cy="4842858"/>
          </a:xfrm>
          <a:prstGeom prst="rect">
            <a:avLst/>
          </a:prstGeom>
          <a:noFill/>
        </p:spPr>
        <p:txBody>
          <a:bodyPr wrap="square" lIns="0" tIns="0" rIns="0" bIns="0" numCol="1" spcCol="540000" rtlCol="0">
            <a:noAutofit/>
          </a:bodyPr>
          <a:lstStyle/>
          <a:p>
            <a:pPr>
              <a:lnSpc>
                <a:spcPct val="150000"/>
              </a:lnSpc>
            </a:pPr>
            <a:r>
              <a:rPr lang="fr-FR" sz="2800" b="1" dirty="0" err="1">
                <a:solidFill>
                  <a:srgbClr val="D72262"/>
                </a:solidFill>
                <a:latin typeface="Arial" panose="020B0604020202020204" pitchFamily="34" charset="0"/>
                <a:cs typeface="Arial" panose="020B0604020202020204" pitchFamily="34" charset="0"/>
              </a:rPr>
              <a:t>A-Li</a:t>
            </a:r>
            <a:r>
              <a:rPr lang="fr-FR" sz="2800" b="1" dirty="0">
                <a:solidFill>
                  <a:srgbClr val="D72262"/>
                </a:solidFill>
                <a:latin typeface="Arial" panose="020B0604020202020204" pitchFamily="34" charset="0"/>
                <a:cs typeface="Arial" panose="020B0604020202020204" pitchFamily="34" charset="0"/>
              </a:rPr>
              <a:t> </a:t>
            </a:r>
            <a:r>
              <a:rPr lang="fr-FR" sz="2800" dirty="0">
                <a:solidFill>
                  <a:srgbClr val="D72262"/>
                </a:solidFill>
                <a:latin typeface="Arial" panose="020B0604020202020204" pitchFamily="34" charset="0"/>
                <a:cs typeface="Arial" panose="020B0604020202020204" pitchFamily="34" charset="0"/>
              </a:rPr>
              <a:t> : </a:t>
            </a:r>
            <a:r>
              <a:rPr lang="fr-FR" sz="2800" b="1" dirty="0" smtClean="0">
                <a:latin typeface="Arial" panose="020B0604020202020204" pitchFamily="34" charset="0"/>
                <a:cs typeface="Arial" panose="020B0604020202020204" pitchFamily="34" charset="0"/>
              </a:rPr>
              <a:t>ça sert à quoi ?</a:t>
            </a:r>
          </a:p>
          <a:p>
            <a:pPr>
              <a:lnSpc>
                <a:spcPct val="150000"/>
              </a:lnSpc>
            </a:pPr>
            <a:endParaRPr lang="fr-FR"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FR" sz="1700" dirty="0" smtClean="0">
                <a:latin typeface="Arial" panose="020B0604020202020204" pitchFamily="34" charset="0"/>
                <a:cs typeface="Arial" panose="020B0604020202020204" pitchFamily="34" charset="0"/>
              </a:rPr>
              <a:t>Un </a:t>
            </a:r>
            <a:r>
              <a:rPr lang="fr-FR" sz="1700" b="1" dirty="0" smtClean="0">
                <a:latin typeface="Arial" panose="020B0604020202020204" pitchFamily="34" charset="0"/>
                <a:cs typeface="Arial" panose="020B0604020202020204" pitchFamily="34" charset="0"/>
              </a:rPr>
              <a:t>outil </a:t>
            </a:r>
            <a:r>
              <a:rPr lang="fr-FR" sz="1700" b="1" dirty="0">
                <a:latin typeface="Arial" panose="020B0604020202020204" pitchFamily="34" charset="0"/>
                <a:cs typeface="Arial" panose="020B0604020202020204" pitchFamily="34" charset="0"/>
              </a:rPr>
              <a:t>d’</a:t>
            </a:r>
            <a:r>
              <a:rPr lang="fr-FR" sz="1700" b="1" dirty="0" err="1">
                <a:latin typeface="Arial" panose="020B0604020202020204" pitchFamily="34" charset="0"/>
                <a:cs typeface="Arial" panose="020B0604020202020204" pitchFamily="34" charset="0"/>
              </a:rPr>
              <a:t>auto-diagnostic</a:t>
            </a:r>
            <a:r>
              <a:rPr lang="fr-FR" sz="1700" b="1" dirty="0">
                <a:latin typeface="Arial" panose="020B0604020202020204" pitchFamily="34" charset="0"/>
                <a:cs typeface="Arial" panose="020B0604020202020204" pitchFamily="34" charset="0"/>
              </a:rPr>
              <a:t> </a:t>
            </a:r>
            <a:r>
              <a:rPr lang="fr-FR" sz="1700" b="1" dirty="0" smtClean="0">
                <a:latin typeface="Arial" panose="020B0604020202020204" pitchFamily="34" charset="0"/>
                <a:cs typeface="Arial" panose="020B0604020202020204" pitchFamily="34" charset="0"/>
              </a:rPr>
              <a:t>: </a:t>
            </a:r>
            <a:r>
              <a:rPr lang="fr-FR" sz="1700" dirty="0" smtClean="0">
                <a:latin typeface="Arial" panose="020B0604020202020204" pitchFamily="34" charset="0"/>
                <a:cs typeface="Arial" panose="020B0604020202020204" pitchFamily="34" charset="0"/>
              </a:rPr>
              <a:t>le jeune fait le point avec son conseiller sur </a:t>
            </a:r>
            <a:r>
              <a:rPr lang="fr-FR" sz="1700" b="1" dirty="0">
                <a:latin typeface="Arial" panose="020B0604020202020204" pitchFamily="34" charset="0"/>
                <a:cs typeface="Arial" panose="020B0604020202020204" pitchFamily="34" charset="0"/>
              </a:rPr>
              <a:t>sa</a:t>
            </a:r>
            <a:r>
              <a:rPr lang="fr-FR" sz="1700" dirty="0">
                <a:latin typeface="Arial" panose="020B0604020202020204" pitchFamily="34" charset="0"/>
                <a:cs typeface="Arial" panose="020B0604020202020204" pitchFamily="34" charset="0"/>
              </a:rPr>
              <a:t> situation et </a:t>
            </a:r>
            <a:r>
              <a:rPr lang="fr-FR" sz="1700" b="1" dirty="0">
                <a:latin typeface="Arial" panose="020B0604020202020204" pitchFamily="34" charset="0"/>
                <a:cs typeface="Arial" panose="020B0604020202020204" pitchFamily="34" charset="0"/>
              </a:rPr>
              <a:t>ses</a:t>
            </a:r>
            <a:r>
              <a:rPr lang="fr-FR" sz="1700" dirty="0">
                <a:latin typeface="Arial" panose="020B0604020202020204" pitchFamily="34" charset="0"/>
                <a:cs typeface="Arial" panose="020B0604020202020204" pitchFamily="34" charset="0"/>
              </a:rPr>
              <a:t> </a:t>
            </a:r>
            <a:r>
              <a:rPr lang="fr-FR" sz="1700" dirty="0" smtClean="0">
                <a:latin typeface="Arial" panose="020B0604020202020204" pitchFamily="34" charset="0"/>
                <a:cs typeface="Arial" panose="020B0604020202020204" pitchFamily="34" charset="0"/>
              </a:rPr>
              <a:t>priorités, notamment dans le cadre du PACEA.</a:t>
            </a:r>
            <a:endParaRPr lang="fr-FR" sz="17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FR" sz="1700" dirty="0" smtClean="0">
                <a:latin typeface="Arial" panose="020B0604020202020204" pitchFamily="34" charset="0"/>
                <a:cs typeface="Arial" panose="020B0604020202020204" pitchFamily="34" charset="0"/>
              </a:rPr>
              <a:t>Une </a:t>
            </a:r>
            <a:r>
              <a:rPr lang="fr-FR" sz="1700" b="1" dirty="0">
                <a:latin typeface="Arial" panose="020B0604020202020204" pitchFamily="34" charset="0"/>
                <a:cs typeface="Arial" panose="020B0604020202020204" pitchFamily="34" charset="0"/>
              </a:rPr>
              <a:t>alternative ludique pour présenter l’offre de </a:t>
            </a:r>
            <a:r>
              <a:rPr lang="fr-FR" sz="1700" b="1" dirty="0" smtClean="0">
                <a:latin typeface="Arial" panose="020B0604020202020204" pitchFamily="34" charset="0"/>
                <a:cs typeface="Arial" panose="020B0604020202020204" pitchFamily="34" charset="0"/>
              </a:rPr>
              <a:t>service </a:t>
            </a:r>
            <a:r>
              <a:rPr lang="fr-FR" sz="1700" dirty="0" smtClean="0">
                <a:latin typeface="Arial" panose="020B0604020202020204" pitchFamily="34" charset="0"/>
                <a:cs typeface="Arial" panose="020B0604020202020204" pitchFamily="34" charset="0"/>
              </a:rPr>
              <a:t>de </a:t>
            </a:r>
            <a:r>
              <a:rPr lang="fr-FR" sz="1700" dirty="0">
                <a:latin typeface="Arial" panose="020B0604020202020204" pitchFamily="34" charset="0"/>
                <a:cs typeface="Arial" panose="020B0604020202020204" pitchFamily="34" charset="0"/>
              </a:rPr>
              <a:t>la Mission Locale de manière </a:t>
            </a:r>
            <a:r>
              <a:rPr lang="fr-FR" sz="1700" dirty="0" smtClean="0">
                <a:latin typeface="Arial" panose="020B0604020202020204" pitchFamily="34" charset="0"/>
                <a:cs typeface="Arial" panose="020B0604020202020204" pitchFamily="34" charset="0"/>
              </a:rPr>
              <a:t>dynamique</a:t>
            </a:r>
          </a:p>
          <a:p>
            <a:pPr marL="285750" indent="-285750">
              <a:lnSpc>
                <a:spcPct val="150000"/>
              </a:lnSpc>
              <a:buFont typeface="Arial" panose="020B0604020202020204" pitchFamily="34" charset="0"/>
              <a:buChar char="•"/>
            </a:pPr>
            <a:r>
              <a:rPr lang="fr-FR" sz="1700" dirty="0" smtClean="0">
                <a:latin typeface="Arial" panose="020B0604020202020204" pitchFamily="34" charset="0"/>
                <a:cs typeface="Arial" panose="020B0604020202020204" pitchFamily="34" charset="0"/>
              </a:rPr>
              <a:t>Un outil qui vient soutenir </a:t>
            </a:r>
            <a:r>
              <a:rPr lang="fr-FR" sz="1700" dirty="0">
                <a:latin typeface="Arial" panose="020B0604020202020204" pitchFamily="34" charset="0"/>
                <a:cs typeface="Arial" panose="020B0604020202020204" pitchFamily="34" charset="0"/>
              </a:rPr>
              <a:t>la posture et les pratiques </a:t>
            </a:r>
            <a:r>
              <a:rPr lang="fr-FR" sz="1700" dirty="0" smtClean="0">
                <a:latin typeface="Arial" panose="020B0604020202020204" pitchFamily="34" charset="0"/>
                <a:cs typeface="Arial" panose="020B0604020202020204" pitchFamily="34" charset="0"/>
              </a:rPr>
              <a:t>professionnelles basées </a:t>
            </a:r>
            <a:r>
              <a:rPr lang="fr-FR" sz="1700" dirty="0">
                <a:latin typeface="Arial" panose="020B0604020202020204" pitchFamily="34" charset="0"/>
                <a:cs typeface="Arial" panose="020B0604020202020204" pitchFamily="34" charset="0"/>
              </a:rPr>
              <a:t>sur </a:t>
            </a:r>
            <a:r>
              <a:rPr lang="fr-FR" sz="1700" b="1" dirty="0">
                <a:latin typeface="Arial" panose="020B0604020202020204" pitchFamily="34" charset="0"/>
                <a:cs typeface="Arial" panose="020B0604020202020204" pitchFamily="34" charset="0"/>
              </a:rPr>
              <a:t>les principes de l’écoute et du « tenir conseil »</a:t>
            </a:r>
            <a:r>
              <a:rPr lang="fr-FR" sz="17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FR" sz="1700" dirty="0" smtClean="0">
                <a:latin typeface="Arial" panose="020B0604020202020204" pitchFamily="34" charset="0"/>
                <a:cs typeface="Arial" panose="020B0604020202020204" pitchFamily="34" charset="0"/>
              </a:rPr>
              <a:t>un </a:t>
            </a:r>
            <a:r>
              <a:rPr lang="fr-FR" sz="1700" b="1" dirty="0">
                <a:latin typeface="Arial" panose="020B0604020202020204" pitchFamily="34" charset="0"/>
                <a:cs typeface="Arial" panose="020B0604020202020204" pitchFamily="34" charset="0"/>
              </a:rPr>
              <a:t>outil national qui contribue à affirmer l’identité et </a:t>
            </a:r>
            <a:r>
              <a:rPr lang="fr-FR" sz="1700" b="1" dirty="0" smtClean="0">
                <a:latin typeface="Arial" panose="020B0604020202020204" pitchFamily="34" charset="0"/>
                <a:cs typeface="Arial" panose="020B0604020202020204" pitchFamily="34" charset="0"/>
              </a:rPr>
              <a:t>la singularité de l’accompagnement par une Mission Locale </a:t>
            </a:r>
            <a:r>
              <a:rPr lang="fr-FR" sz="1700" dirty="0" smtClean="0">
                <a:latin typeface="Arial" panose="020B0604020202020204" pitchFamily="34" charset="0"/>
                <a:cs typeface="Arial" panose="020B0604020202020204" pitchFamily="34" charset="0"/>
              </a:rPr>
              <a:t>(notamment recueillir </a:t>
            </a:r>
            <a:r>
              <a:rPr lang="fr-FR" sz="1700" dirty="0">
                <a:latin typeface="Arial" panose="020B0604020202020204" pitchFamily="34" charset="0"/>
                <a:cs typeface="Arial" panose="020B0604020202020204" pitchFamily="34" charset="0"/>
              </a:rPr>
              <a:t>la parole des </a:t>
            </a:r>
            <a:r>
              <a:rPr lang="fr-FR" sz="1700" dirty="0" smtClean="0">
                <a:latin typeface="Arial" panose="020B0604020202020204" pitchFamily="34" charset="0"/>
                <a:cs typeface="Arial" panose="020B0604020202020204" pitchFamily="34" charset="0"/>
              </a:rPr>
              <a:t>jeunes et </a:t>
            </a:r>
            <a:r>
              <a:rPr lang="fr-FR" sz="1700" dirty="0">
                <a:latin typeface="Arial" panose="020B0604020202020204" pitchFamily="34" charset="0"/>
                <a:cs typeface="Arial" panose="020B0604020202020204" pitchFamily="34" charset="0"/>
              </a:rPr>
              <a:t>dialoguer avec </a:t>
            </a:r>
            <a:r>
              <a:rPr lang="fr-FR" sz="1700" dirty="0" smtClean="0">
                <a:latin typeface="Arial" panose="020B0604020202020204" pitchFamily="34" charset="0"/>
                <a:cs typeface="Arial" panose="020B0604020202020204" pitchFamily="34" charset="0"/>
              </a:rPr>
              <a:t>eux</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89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Présentation </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7</a:t>
            </a:fld>
            <a:endParaRPr lang="fr-FR" dirty="0"/>
          </a:p>
        </p:txBody>
      </p:sp>
      <p:sp>
        <p:nvSpPr>
          <p:cNvPr id="8" name="ZoneTexte 7"/>
          <p:cNvSpPr txBox="1"/>
          <p:nvPr/>
        </p:nvSpPr>
        <p:spPr>
          <a:xfrm>
            <a:off x="1962434" y="1316290"/>
            <a:ext cx="7160398" cy="4842858"/>
          </a:xfrm>
          <a:prstGeom prst="rect">
            <a:avLst/>
          </a:prstGeom>
          <a:noFill/>
        </p:spPr>
        <p:txBody>
          <a:bodyPr wrap="square" lIns="0" tIns="0" rIns="0" bIns="0" numCol="1" spcCol="540000" rtlCol="0">
            <a:noAutofit/>
          </a:bodyPr>
          <a:lstStyle/>
          <a:p>
            <a:pPr>
              <a:lnSpc>
                <a:spcPct val="150000"/>
              </a:lnSpc>
            </a:pPr>
            <a:r>
              <a:rPr lang="fr-FR" b="1" dirty="0">
                <a:latin typeface="Arial" panose="020B0604020202020204" pitchFamily="34" charset="0"/>
                <a:cs typeface="Arial" panose="020B0604020202020204" pitchFamily="34" charset="0"/>
              </a:rPr>
              <a:t>À QUEL MOMENT DU </a:t>
            </a:r>
            <a:r>
              <a:rPr lang="fr-FR" b="1" dirty="0" smtClean="0">
                <a:latin typeface="Arial" panose="020B0604020202020204" pitchFamily="34" charset="0"/>
                <a:cs typeface="Arial" panose="020B0604020202020204" pitchFamily="34" charset="0"/>
              </a:rPr>
              <a:t>PARCOURS PEUT-ON </a:t>
            </a:r>
            <a:r>
              <a:rPr lang="fr-FR" b="1" dirty="0">
                <a:latin typeface="Arial" panose="020B0604020202020204" pitchFamily="34" charset="0"/>
                <a:cs typeface="Arial" panose="020B0604020202020204" pitchFamily="34" charset="0"/>
              </a:rPr>
              <a:t>UTILISER </a:t>
            </a:r>
            <a:r>
              <a:rPr lang="fr-FR" b="1" dirty="0" err="1">
                <a:latin typeface="Arial" panose="020B0604020202020204" pitchFamily="34" charset="0"/>
                <a:cs typeface="Arial" panose="020B0604020202020204" pitchFamily="34" charset="0"/>
              </a:rPr>
              <a:t>A-Li</a:t>
            </a:r>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a:t>
            </a:r>
          </a:p>
          <a:p>
            <a:pPr>
              <a:lnSpc>
                <a:spcPct val="150000"/>
              </a:lnSpc>
            </a:pPr>
            <a:endParaRPr lang="fr-FR" sz="1600" dirty="0">
              <a:latin typeface="Arial" panose="020B0604020202020204" pitchFamily="34" charset="0"/>
              <a:cs typeface="Arial" panose="020B0604020202020204" pitchFamily="34" charset="0"/>
            </a:endParaRPr>
          </a:p>
          <a:p>
            <a:pPr>
              <a:lnSpc>
                <a:spcPct val="150000"/>
              </a:lnSpc>
            </a:pPr>
            <a:r>
              <a:rPr lang="fr-FR" sz="2000" b="1" dirty="0">
                <a:solidFill>
                  <a:srgbClr val="D72262"/>
                </a:solidFill>
                <a:latin typeface="Arial" panose="020B0604020202020204" pitchFamily="34" charset="0"/>
                <a:cs typeface="Arial" panose="020B0604020202020204" pitchFamily="34" charset="0"/>
              </a:rPr>
              <a:t>3 </a:t>
            </a:r>
            <a:r>
              <a:rPr lang="fr-FR" sz="2000" b="1" dirty="0" smtClean="0">
                <a:solidFill>
                  <a:srgbClr val="D72262"/>
                </a:solidFill>
                <a:latin typeface="Arial" panose="020B0604020202020204" pitchFamily="34" charset="0"/>
                <a:cs typeface="Arial" panose="020B0604020202020204" pitchFamily="34" charset="0"/>
              </a:rPr>
              <a:t>possibilités</a:t>
            </a:r>
          </a:p>
          <a:p>
            <a:pPr>
              <a:lnSpc>
                <a:spcPct val="150000"/>
              </a:lnSpc>
            </a:pPr>
            <a:endParaRPr lang="fr-FR" b="1"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fr-FR" b="1" dirty="0" smtClean="0">
                <a:latin typeface="Arial" panose="020B0604020202020204" pitchFamily="34" charset="0"/>
                <a:cs typeface="Arial" panose="020B0604020202020204" pitchFamily="34" charset="0"/>
              </a:rPr>
              <a:t>Comme </a:t>
            </a:r>
            <a:r>
              <a:rPr lang="fr-FR" b="1" dirty="0">
                <a:latin typeface="Arial" panose="020B0604020202020204" pitchFamily="34" charset="0"/>
                <a:cs typeface="Arial" panose="020B0604020202020204" pitchFamily="34" charset="0"/>
              </a:rPr>
              <a:t>« accroche » </a:t>
            </a:r>
            <a:r>
              <a:rPr lang="fr-FR" dirty="0">
                <a:latin typeface="Arial" panose="020B0604020202020204" pitchFamily="34" charset="0"/>
                <a:cs typeface="Arial" panose="020B0604020202020204" pitchFamily="34" charset="0"/>
              </a:rPr>
              <a:t>avec les jeunes, pour échanger sur leurs</a:t>
            </a:r>
          </a:p>
          <a:p>
            <a:pPr>
              <a:lnSpc>
                <a:spcPct val="150000"/>
              </a:lnSpc>
            </a:pPr>
            <a:r>
              <a:rPr lang="fr-FR" dirty="0">
                <a:latin typeface="Arial" panose="020B0604020202020204" pitchFamily="34" charset="0"/>
                <a:cs typeface="Arial" panose="020B0604020202020204" pitchFamily="34" charset="0"/>
              </a:rPr>
              <a:t>besoins et l’offre de service globale de la Mission Locale.</a:t>
            </a:r>
          </a:p>
          <a:p>
            <a:pPr>
              <a:lnSpc>
                <a:spcPct val="150000"/>
              </a:lnSpc>
            </a:pPr>
            <a:r>
              <a:rPr lang="fr-FR" b="1" dirty="0" smtClean="0">
                <a:latin typeface="Arial" panose="020B0604020202020204" pitchFamily="34" charset="0"/>
                <a:cs typeface="Arial" panose="020B0604020202020204" pitchFamily="34" charset="0"/>
              </a:rPr>
              <a:t>2. </a:t>
            </a:r>
            <a:r>
              <a:rPr lang="fr-FR" dirty="0" smtClean="0">
                <a:latin typeface="Arial" panose="020B0604020202020204" pitchFamily="34" charset="0"/>
                <a:cs typeface="Arial" panose="020B0604020202020204" pitchFamily="34" charset="0"/>
              </a:rPr>
              <a:t>Lors </a:t>
            </a:r>
            <a:r>
              <a:rPr lang="fr-FR" dirty="0">
                <a:latin typeface="Arial" panose="020B0604020202020204" pitchFamily="34" charset="0"/>
                <a:cs typeface="Arial" panose="020B0604020202020204" pitchFamily="34" charset="0"/>
              </a:rPr>
              <a:t>des </a:t>
            </a:r>
            <a:r>
              <a:rPr lang="fr-FR" b="1" dirty="0">
                <a:latin typeface="Arial" panose="020B0604020202020204" pitchFamily="34" charset="0"/>
                <a:cs typeface="Arial" panose="020B0604020202020204" pitchFamily="34" charset="0"/>
              </a:rPr>
              <a:t>premiers entretiens </a:t>
            </a:r>
            <a:r>
              <a:rPr lang="fr-FR" dirty="0">
                <a:latin typeface="Arial" panose="020B0604020202020204" pitchFamily="34" charset="0"/>
                <a:cs typeface="Arial" panose="020B0604020202020204" pitchFamily="34" charset="0"/>
              </a:rPr>
              <a:t>entre le jeune et le professionnel.</a:t>
            </a:r>
          </a:p>
          <a:p>
            <a:pPr>
              <a:lnSpc>
                <a:spcPct val="150000"/>
              </a:lnSpc>
            </a:pPr>
            <a:r>
              <a:rPr lang="fr-FR" b="1" dirty="0" smtClean="0">
                <a:latin typeface="Arial" panose="020B0604020202020204" pitchFamily="34" charset="0"/>
                <a:cs typeface="Arial" panose="020B0604020202020204" pitchFamily="34" charset="0"/>
              </a:rPr>
              <a:t>3. Au </a:t>
            </a:r>
            <a:r>
              <a:rPr lang="fr-FR" b="1" dirty="0">
                <a:latin typeface="Arial" panose="020B0604020202020204" pitchFamily="34" charset="0"/>
                <a:cs typeface="Arial" panose="020B0604020202020204" pitchFamily="34" charset="0"/>
              </a:rPr>
              <a:t>cours de l’accompagnement, </a:t>
            </a:r>
            <a:r>
              <a:rPr lang="fr-FR" b="1"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par exemple, à </a:t>
            </a:r>
            <a:r>
              <a:rPr lang="fr-FR" dirty="0">
                <a:latin typeface="Arial" panose="020B0604020202020204" pitchFamily="34" charset="0"/>
                <a:cs typeface="Arial" panose="020B0604020202020204" pitchFamily="34" charset="0"/>
              </a:rPr>
              <a:t>la fin d’une étape du PACEA ou lorsque le </a:t>
            </a:r>
            <a:r>
              <a:rPr lang="fr-FR" dirty="0" smtClean="0">
                <a:latin typeface="Arial" panose="020B0604020202020204" pitchFamily="34" charset="0"/>
                <a:cs typeface="Arial" panose="020B0604020202020204" pitchFamily="34" charset="0"/>
              </a:rPr>
              <a:t>jeune reprend </a:t>
            </a:r>
            <a:r>
              <a:rPr lang="fr-FR" dirty="0">
                <a:latin typeface="Arial" panose="020B0604020202020204" pitchFamily="34" charset="0"/>
                <a:cs typeface="Arial" panose="020B0604020202020204" pitchFamily="34" charset="0"/>
              </a:rPr>
              <a:t>contact avec la Mission Locale après une période d’absence.</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63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a:t>Présentation </a:t>
            </a:r>
            <a:r>
              <a:rPr lang="fr-FR" dirty="0" smtClean="0"/>
              <a:t> / Quelles différences entre </a:t>
            </a:r>
            <a:r>
              <a:rPr lang="fr-FR" dirty="0" err="1" smtClean="0"/>
              <a:t>A-Li</a:t>
            </a:r>
            <a:r>
              <a:rPr lang="fr-FR" dirty="0" smtClean="0"/>
              <a:t> et…</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8</a:t>
            </a:fld>
            <a:endParaRPr lang="fr-FR" dirty="0"/>
          </a:p>
        </p:txBody>
      </p:sp>
      <p:sp>
        <p:nvSpPr>
          <p:cNvPr id="8" name="ZoneTexte 7"/>
          <p:cNvSpPr txBox="1"/>
          <p:nvPr/>
        </p:nvSpPr>
        <p:spPr>
          <a:xfrm>
            <a:off x="1962434" y="1589540"/>
            <a:ext cx="7160398" cy="4901848"/>
          </a:xfrm>
          <a:prstGeom prst="rect">
            <a:avLst/>
          </a:prstGeom>
          <a:noFill/>
        </p:spPr>
        <p:txBody>
          <a:bodyPr wrap="square" lIns="0" tIns="0" rIns="0" bIns="0" numCol="2" spcCol="540000" rtlCol="0">
            <a:noAutofit/>
          </a:bodyPr>
          <a:lstStyle/>
          <a:p>
            <a:pPr>
              <a:lnSpc>
                <a:spcPct val="150000"/>
              </a:lnSpc>
            </a:pPr>
            <a:r>
              <a:rPr lang="fr-FR" sz="1600" b="1" dirty="0">
                <a:solidFill>
                  <a:srgbClr val="D72262"/>
                </a:solidFill>
                <a:latin typeface="Arial" panose="020B0604020202020204" pitchFamily="34" charset="0"/>
                <a:cs typeface="Arial" panose="020B0604020202020204" pitchFamily="34" charset="0"/>
              </a:rPr>
              <a:t>… LES INFORMATIONS DISPONIBLES DANS </a:t>
            </a:r>
            <a:r>
              <a:rPr lang="fr-FR" sz="1600" b="1" dirty="0" smtClean="0">
                <a:solidFill>
                  <a:srgbClr val="D72262"/>
                </a:solidFill>
                <a:latin typeface="Arial" panose="020B0604020202020204" pitchFamily="34" charset="0"/>
                <a:cs typeface="Arial" panose="020B0604020202020204" pitchFamily="34" charset="0"/>
              </a:rPr>
              <a:t>I-MILO</a:t>
            </a:r>
          </a:p>
          <a:p>
            <a:pPr>
              <a:lnSpc>
                <a:spcPct val="150000"/>
              </a:lnSpc>
            </a:pPr>
            <a:endParaRPr lang="fr-FR"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FR" b="1" dirty="0">
                <a:latin typeface="Arial" panose="020B0604020202020204" pitchFamily="34" charset="0"/>
                <a:cs typeface="Arial" panose="020B0604020202020204" pitchFamily="34" charset="0"/>
              </a:rPr>
              <a:t>I-Milo </a:t>
            </a:r>
            <a:r>
              <a:rPr lang="fr-FR" b="1"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d’ordre </a:t>
            </a:r>
            <a:r>
              <a:rPr lang="fr-FR" dirty="0">
                <a:latin typeface="Arial" panose="020B0604020202020204" pitchFamily="34" charset="0"/>
                <a:cs typeface="Arial" panose="020B0604020202020204" pitchFamily="34" charset="0"/>
              </a:rPr>
              <a:t>administratif ou </a:t>
            </a:r>
            <a:r>
              <a:rPr lang="fr-FR" dirty="0" smtClean="0">
                <a:latin typeface="Arial" panose="020B0604020202020204" pitchFamily="34" charset="0"/>
                <a:cs typeface="Arial" panose="020B0604020202020204" pitchFamily="34" charset="0"/>
              </a:rPr>
              <a:t>concernent </a:t>
            </a:r>
            <a:r>
              <a:rPr lang="fr-FR" dirty="0">
                <a:latin typeface="Arial" panose="020B0604020202020204" pitchFamily="34" charset="0"/>
                <a:cs typeface="Arial" panose="020B0604020202020204" pitchFamily="34" charset="0"/>
              </a:rPr>
              <a:t>les actes menés par la Mission Locale avec le </a:t>
            </a:r>
            <a:r>
              <a:rPr lang="fr-FR" dirty="0" smtClean="0">
                <a:latin typeface="Arial" panose="020B0604020202020204" pitchFamily="34" charset="0"/>
                <a:cs typeface="Arial" panose="020B0604020202020204" pitchFamily="34" charset="0"/>
              </a:rPr>
              <a:t>jeune.</a:t>
            </a:r>
          </a:p>
          <a:p>
            <a:pPr marL="285750" indent="-285750">
              <a:lnSpc>
                <a:spcPct val="150000"/>
              </a:lnSpc>
              <a:buFont typeface="Arial" panose="020B0604020202020204" pitchFamily="34" charset="0"/>
              <a:buChar char="•"/>
            </a:pPr>
            <a:r>
              <a:rPr lang="fr-FR" b="1" dirty="0" err="1" smtClean="0">
                <a:latin typeface="Arial" panose="020B0604020202020204" pitchFamily="34" charset="0"/>
                <a:cs typeface="Arial" panose="020B0604020202020204" pitchFamily="34" charset="0"/>
              </a:rPr>
              <a:t>A-Li</a:t>
            </a:r>
            <a:r>
              <a:rPr lang="fr-FR" b="1" dirty="0" smtClean="0">
                <a:latin typeface="Arial" panose="020B0604020202020204" pitchFamily="34" charset="0"/>
                <a:cs typeface="Arial" panose="020B0604020202020204" pitchFamily="34" charset="0"/>
              </a:rPr>
              <a:t> : </a:t>
            </a:r>
            <a:r>
              <a:rPr lang="fr-FR" dirty="0" smtClean="0">
                <a:latin typeface="Arial" panose="020B0604020202020204" pitchFamily="34" charset="0"/>
                <a:cs typeface="Arial" panose="020B0604020202020204" pitchFamily="34" charset="0"/>
              </a:rPr>
              <a:t>perception </a:t>
            </a:r>
            <a:r>
              <a:rPr lang="fr-FR" dirty="0">
                <a:latin typeface="Arial" panose="020B0604020202020204" pitchFamily="34" charset="0"/>
                <a:cs typeface="Arial" panose="020B0604020202020204" pitchFamily="34" charset="0"/>
              </a:rPr>
              <a:t>que le jeune a </a:t>
            </a:r>
            <a:r>
              <a:rPr lang="fr-FR" dirty="0" smtClean="0">
                <a:latin typeface="Arial" panose="020B0604020202020204" pitchFamily="34" charset="0"/>
                <a:cs typeface="Arial" panose="020B0604020202020204" pitchFamily="34" charset="0"/>
              </a:rPr>
              <a:t>de sa </a:t>
            </a:r>
            <a:r>
              <a:rPr lang="fr-FR" dirty="0">
                <a:latin typeface="Arial" panose="020B0604020202020204" pitchFamily="34" charset="0"/>
                <a:cs typeface="Arial" panose="020B0604020202020204" pitchFamily="34" charset="0"/>
              </a:rPr>
              <a:t>situation dans différents </a:t>
            </a:r>
            <a:r>
              <a:rPr lang="fr-FR" dirty="0" smtClean="0">
                <a:latin typeface="Arial" panose="020B0604020202020204" pitchFamily="34" charset="0"/>
                <a:cs typeface="Arial" panose="020B0604020202020204" pitchFamily="34" charset="0"/>
              </a:rPr>
              <a:t>domaines.</a:t>
            </a:r>
          </a:p>
          <a:p>
            <a:pPr>
              <a:lnSpc>
                <a:spcPct val="150000"/>
              </a:lnSpc>
            </a:pPr>
            <a:endParaRPr lang="fr-FR" sz="1200" b="0" i="0" u="none" strike="noStrike" kern="1200" baseline="0" dirty="0" smtClean="0">
              <a:solidFill>
                <a:schemeClr val="tx1"/>
              </a:solidFill>
              <a:latin typeface="Arial" panose="020B0604020202020204" pitchFamily="34" charset="0"/>
              <a:cs typeface="Arial" panose="020B0604020202020204" pitchFamily="34" charset="0"/>
            </a:endParaRPr>
          </a:p>
          <a:p>
            <a:pPr>
              <a:lnSpc>
                <a:spcPct val="150000"/>
              </a:lnSpc>
            </a:pPr>
            <a:endParaRPr lang="fr-FR" sz="1200" dirty="0" smtClean="0">
              <a:latin typeface="Arial" panose="020B0604020202020204" pitchFamily="34" charset="0"/>
              <a:cs typeface="Arial" panose="020B0604020202020204" pitchFamily="34" charset="0"/>
            </a:endParaRPr>
          </a:p>
          <a:p>
            <a:pPr>
              <a:lnSpc>
                <a:spcPct val="150000"/>
              </a:lnSpc>
            </a:pPr>
            <a:r>
              <a:rPr lang="fr-FR" sz="1600" b="1" dirty="0" smtClean="0">
                <a:solidFill>
                  <a:srgbClr val="D72262"/>
                </a:solidFill>
                <a:latin typeface="Arial" panose="020B0604020202020204" pitchFamily="34" charset="0"/>
                <a:cs typeface="Arial" panose="020B0604020202020204" pitchFamily="34" charset="0"/>
              </a:rPr>
              <a:t>… </a:t>
            </a:r>
            <a:r>
              <a:rPr lang="fr-FR" sz="1600" b="1" dirty="0">
                <a:solidFill>
                  <a:srgbClr val="D72262"/>
                </a:solidFill>
                <a:latin typeface="Arial" panose="020B0604020202020204" pitchFamily="34" charset="0"/>
                <a:cs typeface="Arial" panose="020B0604020202020204" pitchFamily="34" charset="0"/>
              </a:rPr>
              <a:t>D’AUTRES OUTILS DE DIAGNOSTIC</a:t>
            </a:r>
          </a:p>
          <a:p>
            <a:pPr>
              <a:lnSpc>
                <a:spcPct val="150000"/>
              </a:lnSpc>
            </a:pPr>
            <a:endParaRPr lang="fr-FR"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FR" b="1" dirty="0" err="1" smtClean="0">
                <a:latin typeface="Arial" panose="020B0604020202020204" pitchFamily="34" charset="0"/>
                <a:cs typeface="Arial" panose="020B0604020202020204" pitchFamily="34" charset="0"/>
              </a:rPr>
              <a:t>A-Li</a:t>
            </a:r>
            <a:r>
              <a:rPr lang="fr-FR" b="1" dirty="0" smtClean="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un outil de dialogue volontairement simple entre le jeune </a:t>
            </a:r>
            <a:r>
              <a:rPr lang="fr-FR" dirty="0" smtClean="0">
                <a:latin typeface="Arial" panose="020B0604020202020204" pitchFamily="34" charset="0"/>
                <a:cs typeface="Arial" panose="020B0604020202020204" pitchFamily="34" charset="0"/>
              </a:rPr>
              <a:t>et la </a:t>
            </a:r>
            <a:r>
              <a:rPr lang="fr-FR" dirty="0">
                <a:latin typeface="Arial" panose="020B0604020202020204" pitchFamily="34" charset="0"/>
                <a:cs typeface="Arial" panose="020B0604020202020204" pitchFamily="34" charset="0"/>
              </a:rPr>
              <a:t>Mission Locale. </a:t>
            </a:r>
            <a:endParaRPr lang="fr-FR"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FR" b="1" dirty="0" err="1" smtClean="0">
                <a:latin typeface="Arial" panose="020B0604020202020204" pitchFamily="34" charset="0"/>
                <a:cs typeface="Arial" panose="020B0604020202020204" pitchFamily="34" charset="0"/>
              </a:rPr>
              <a:t>A-Li</a:t>
            </a:r>
            <a:r>
              <a:rPr lang="fr-FR" b="1"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peut </a:t>
            </a:r>
            <a:r>
              <a:rPr lang="fr-FR" dirty="0">
                <a:latin typeface="Arial" panose="020B0604020202020204" pitchFamily="34" charset="0"/>
                <a:cs typeface="Arial" panose="020B0604020202020204" pitchFamily="34" charset="0"/>
              </a:rPr>
              <a:t>être utilisé en amont de diagnostics thématiques, </a:t>
            </a:r>
            <a:r>
              <a:rPr lang="fr-FR" dirty="0" smtClean="0">
                <a:latin typeface="Arial" panose="020B0604020202020204" pitchFamily="34" charset="0"/>
                <a:cs typeface="Arial" panose="020B0604020202020204" pitchFamily="34" charset="0"/>
              </a:rPr>
              <a:t>(ex : évaluation </a:t>
            </a:r>
            <a:r>
              <a:rPr lang="fr-FR" dirty="0">
                <a:latin typeface="Arial" panose="020B0604020202020204" pitchFamily="34" charset="0"/>
                <a:cs typeface="Arial" panose="020B0604020202020204" pitchFamily="34" charset="0"/>
              </a:rPr>
              <a:t>des compétences numériques avec </a:t>
            </a:r>
            <a:r>
              <a:rPr lang="fr-FR" dirty="0" smtClean="0">
                <a:latin typeface="Arial" panose="020B0604020202020204" pitchFamily="34" charset="0"/>
                <a:cs typeface="Arial" panose="020B0604020202020204" pitchFamily="34" charset="0"/>
              </a:rPr>
              <a:t>PIX).</a:t>
            </a:r>
            <a:endParaRPr lang="fr-FR" sz="12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940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970617" y="674158"/>
            <a:ext cx="7189995" cy="512091"/>
          </a:xfrm>
        </p:spPr>
        <p:txBody>
          <a:bodyPr/>
          <a:lstStyle/>
          <a:p>
            <a:r>
              <a:rPr lang="fr-FR" dirty="0" smtClean="0"/>
              <a:t>Présentation</a:t>
            </a:r>
            <a:endParaRPr lang="fr-FR" dirty="0"/>
          </a:p>
        </p:txBody>
      </p:sp>
      <p:sp>
        <p:nvSpPr>
          <p:cNvPr id="4" name="Espace réservé de la date 3"/>
          <p:cNvSpPr>
            <a:spLocks noGrp="1"/>
          </p:cNvSpPr>
          <p:nvPr>
            <p:ph type="dt" sz="half" idx="10"/>
          </p:nvPr>
        </p:nvSpPr>
        <p:spPr>
          <a:xfrm>
            <a:off x="334135" y="6538912"/>
            <a:ext cx="677981" cy="182563"/>
          </a:xfrm>
          <a:prstGeom prst="rect">
            <a:avLst/>
          </a:prstGeom>
        </p:spPr>
        <p:txBody>
          <a:bodyPr vert="horz" lIns="0" tIns="0" rIns="0" bIns="0" rtlCol="0" anchor="t"/>
          <a:lstStyle>
            <a:lvl1pPr algn="l">
              <a:defRPr sz="600">
                <a:solidFill>
                  <a:schemeClr val="bg1"/>
                </a:solidFill>
                <a:latin typeface="Arial"/>
                <a:cs typeface="Arial"/>
              </a:defRPr>
            </a:lvl1pPr>
          </a:lstStyle>
          <a:p>
            <a:r>
              <a:rPr lang="fr-FR" dirty="0" smtClean="0"/>
              <a:t>date</a:t>
            </a:r>
            <a:endParaRPr lang="fr-FR" dirty="0"/>
          </a:p>
        </p:txBody>
      </p:sp>
      <p:sp>
        <p:nvSpPr>
          <p:cNvPr id="3" name="Espace réservé du numéro de diapositive 5"/>
          <p:cNvSpPr>
            <a:spLocks noGrp="1"/>
          </p:cNvSpPr>
          <p:nvPr>
            <p:ph type="sldNum" sz="quarter" idx="12"/>
          </p:nvPr>
        </p:nvSpPr>
        <p:spPr>
          <a:xfrm>
            <a:off x="7034835" y="6291880"/>
            <a:ext cx="2311400" cy="365125"/>
          </a:xfrm>
          <a:prstGeom prst="rect">
            <a:avLst/>
          </a:prstGeom>
        </p:spPr>
        <p:txBody>
          <a:bodyPr vert="horz" lIns="91440" tIns="45720" rIns="91440" bIns="45720" rtlCol="0" anchor="ctr"/>
          <a:lstStyle>
            <a:lvl1pPr algn="r">
              <a:defRPr sz="800" b="1" i="0">
                <a:solidFill>
                  <a:schemeClr val="tx1"/>
                </a:solidFill>
                <a:latin typeface="Arial"/>
                <a:cs typeface="Arial"/>
              </a:defRPr>
            </a:lvl1pPr>
          </a:lstStyle>
          <a:p>
            <a:fld id="{10D0EE3D-3830-9A4D-96F5-994D5E047232}" type="slidenum">
              <a:rPr lang="fr-FR" smtClean="0"/>
              <a:pPr/>
              <a:t>9</a:t>
            </a:fld>
            <a:endParaRPr lang="fr-FR" dirty="0"/>
          </a:p>
        </p:txBody>
      </p:sp>
      <p:sp>
        <p:nvSpPr>
          <p:cNvPr id="8" name="ZoneTexte 7"/>
          <p:cNvSpPr txBox="1"/>
          <p:nvPr/>
        </p:nvSpPr>
        <p:spPr>
          <a:xfrm>
            <a:off x="1962434" y="1467014"/>
            <a:ext cx="7160398" cy="4842858"/>
          </a:xfrm>
          <a:prstGeom prst="rect">
            <a:avLst/>
          </a:prstGeom>
          <a:noFill/>
        </p:spPr>
        <p:txBody>
          <a:bodyPr wrap="square" lIns="0" tIns="0" rIns="0" bIns="0" numCol="1" spcCol="540000" rtlCol="0">
            <a:noAutofit/>
          </a:bodyPr>
          <a:lstStyle/>
          <a:p>
            <a:pPr>
              <a:lnSpc>
                <a:spcPct val="150000"/>
              </a:lnSpc>
            </a:pPr>
            <a:r>
              <a:rPr lang="fr-FR" sz="1600" b="1" dirty="0" smtClean="0">
                <a:solidFill>
                  <a:srgbClr val="D72262"/>
                </a:solidFill>
                <a:latin typeface="Arial" panose="020B0604020202020204" pitchFamily="34" charset="0"/>
                <a:cs typeface="Arial" panose="020B0604020202020204" pitchFamily="34" charset="0"/>
              </a:rPr>
              <a:t>INTRODUIRE A-Li DANS LES PRATIQUES DE LA MISSION LOCALE </a:t>
            </a:r>
            <a:r>
              <a:rPr lang="fr-FR" sz="1600" dirty="0" smtClean="0">
                <a:solidFill>
                  <a:srgbClr val="D72262"/>
                </a:solidFill>
                <a:latin typeface="Arial  "/>
              </a:rPr>
              <a:t> : </a:t>
            </a:r>
            <a:r>
              <a:rPr lang="fr-FR" sz="1600" b="1" dirty="0" smtClean="0">
                <a:solidFill>
                  <a:srgbClr val="D72262"/>
                </a:solidFill>
                <a:latin typeface="Arial  "/>
              </a:rPr>
              <a:t>RETOURS D’EXPERIENCE</a:t>
            </a:r>
          </a:p>
          <a:p>
            <a:pPr>
              <a:lnSpc>
                <a:spcPct val="150000"/>
              </a:lnSpc>
            </a:pPr>
            <a:endParaRPr lang="fr-FR" sz="1600" dirty="0">
              <a:latin typeface="Arial  "/>
            </a:endParaRPr>
          </a:p>
          <a:p>
            <a:pPr marL="342900" indent="-342900">
              <a:lnSpc>
                <a:spcPct val="150000"/>
              </a:lnSpc>
              <a:buFont typeface="Arial" panose="020B0604020202020204" pitchFamily="34" charset="0"/>
              <a:buChar char="•"/>
            </a:pPr>
            <a:r>
              <a:rPr lang="fr-FR" sz="1700" dirty="0">
                <a:latin typeface="Arial  "/>
              </a:rPr>
              <a:t>C</a:t>
            </a:r>
            <a:r>
              <a:rPr lang="fr-FR" sz="1700" dirty="0" smtClean="0">
                <a:latin typeface="Arial  "/>
              </a:rPr>
              <a:t>e </a:t>
            </a:r>
            <a:r>
              <a:rPr lang="fr-FR" sz="1700" dirty="0">
                <a:latin typeface="Arial  "/>
              </a:rPr>
              <a:t>choix </a:t>
            </a:r>
            <a:r>
              <a:rPr lang="fr-FR" sz="1700" dirty="0" smtClean="0">
                <a:latin typeface="Arial  "/>
              </a:rPr>
              <a:t>doit </a:t>
            </a:r>
            <a:r>
              <a:rPr lang="fr-FR" sz="1700" dirty="0">
                <a:latin typeface="Arial  "/>
              </a:rPr>
              <a:t>être décidé et porté par la </a:t>
            </a:r>
            <a:r>
              <a:rPr lang="fr-FR" sz="1700" dirty="0" smtClean="0">
                <a:latin typeface="Arial  "/>
              </a:rPr>
              <a:t>direction</a:t>
            </a:r>
            <a:r>
              <a:rPr lang="fr-FR" sz="1700" dirty="0">
                <a:latin typeface="Arial  "/>
              </a:rPr>
              <a:t>. </a:t>
            </a:r>
          </a:p>
          <a:p>
            <a:pPr marL="342900" indent="-342900">
              <a:lnSpc>
                <a:spcPct val="150000"/>
              </a:lnSpc>
              <a:buFont typeface="Arial" panose="020B0604020202020204" pitchFamily="34" charset="0"/>
              <a:buChar char="•"/>
            </a:pPr>
            <a:r>
              <a:rPr lang="fr-FR" sz="1700" dirty="0">
                <a:latin typeface="Arial  "/>
              </a:rPr>
              <a:t>L’outil et la démarche qui l’accompagnent doivent être présentés auprès de l’ensemble de l’équipe </a:t>
            </a:r>
            <a:endParaRPr lang="fr-FR" sz="1700" dirty="0" smtClean="0">
              <a:latin typeface="Arial  "/>
            </a:endParaRPr>
          </a:p>
          <a:p>
            <a:pPr marL="342900" indent="-342900">
              <a:lnSpc>
                <a:spcPct val="150000"/>
              </a:lnSpc>
              <a:buFont typeface="Arial" panose="020B0604020202020204" pitchFamily="34" charset="0"/>
              <a:buChar char="•"/>
            </a:pPr>
            <a:r>
              <a:rPr lang="fr-FR" sz="1700" dirty="0">
                <a:latin typeface="Arial  "/>
              </a:rPr>
              <a:t>L</a:t>
            </a:r>
            <a:r>
              <a:rPr lang="fr-FR" sz="1700" dirty="0" smtClean="0">
                <a:latin typeface="Arial  "/>
              </a:rPr>
              <a:t>es </a:t>
            </a:r>
            <a:r>
              <a:rPr lang="fr-FR" sz="1700" dirty="0">
                <a:latin typeface="Arial  "/>
              </a:rPr>
              <a:t>professionnels doivent pouvoir découvrir rapidement A-Li en individuel. </a:t>
            </a:r>
          </a:p>
          <a:p>
            <a:pPr marL="342900" indent="-342900">
              <a:lnSpc>
                <a:spcPct val="150000"/>
              </a:lnSpc>
              <a:buFont typeface="Arial" panose="020B0604020202020204" pitchFamily="34" charset="0"/>
              <a:buChar char="•"/>
            </a:pPr>
            <a:r>
              <a:rPr lang="fr-FR" sz="1700" dirty="0">
                <a:latin typeface="Arial  "/>
              </a:rPr>
              <a:t>Certaines règles d’utilisation d’A-Li doivent être définies en équipe, en fonction de l’organisation de la Mission Locale et des modalités d’accueil et d’accompagnement des jeunes en vigueur. </a:t>
            </a:r>
          </a:p>
        </p:txBody>
      </p:sp>
    </p:spTree>
    <p:extLst>
      <p:ext uri="{BB962C8B-B14F-4D97-AF65-F5344CB8AC3E}">
        <p14:creationId xmlns:p14="http://schemas.microsoft.com/office/powerpoint/2010/main" val="3887604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TotalTime>
  <Words>1421</Words>
  <Application>Microsoft Office PowerPoint</Application>
  <PresentationFormat>Format A4 (210 x 297 mm)</PresentationFormat>
  <Paragraphs>226</Paragraphs>
  <Slides>21</Slides>
  <Notes>21</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21</vt:i4>
      </vt:variant>
    </vt:vector>
  </HeadingPairs>
  <TitlesOfParts>
    <vt:vector size="29" baseType="lpstr">
      <vt:lpstr>Arial</vt:lpstr>
      <vt:lpstr>Arial  </vt:lpstr>
      <vt:lpstr>Calibri</vt:lpstr>
      <vt:lpstr>Wingdings</vt:lpstr>
      <vt:lpstr>Thème Office</vt:lpstr>
      <vt:lpstr>Conception personnalisée</vt:lpstr>
      <vt:lpstr>1_Conception personnalisée</vt:lpstr>
      <vt:lpstr>2_Conception personnalisée</vt:lpstr>
      <vt:lpstr>Présentation PowerPoint</vt:lpstr>
      <vt:lpstr>Sommaire</vt:lpstr>
      <vt:lpstr>PRESENTATION</vt:lpstr>
      <vt:lpstr>Préambule</vt:lpstr>
      <vt:lpstr>Préambule</vt:lpstr>
      <vt:lpstr>Présentation </vt:lpstr>
      <vt:lpstr>Présentation </vt:lpstr>
      <vt:lpstr>Présentation  / Quelles différences entre A-Li et…</vt:lpstr>
      <vt:lpstr>Présentation</vt:lpstr>
      <vt:lpstr>Présentation </vt:lpstr>
      <vt:lpstr>UTILISER A-Li</vt:lpstr>
      <vt:lpstr>Utiliser A-Li </vt:lpstr>
      <vt:lpstr>Utiliser A-Li A-Li : LES 3 ÉTAPES POUR FAIRE LE POINT SUR LA SITUATION DU JEUNE </vt:lpstr>
      <vt:lpstr>Utiliser A-Li </vt:lpstr>
      <vt:lpstr>Utiliser A-Li </vt:lpstr>
      <vt:lpstr>Utiliser A-Li </vt:lpstr>
      <vt:lpstr>Utiliser A-Li   Réussir la passation d’A-Li : 3 étapes   Quelques conseils pour  une passation réussie   1- Prendre le temps d’introduire A-Li auprès du jeune, 2 - S’assurer de la présence d’un professionnel à ses côtés pendant la passation, dans une posture de dialogue 3 - Proposer au jeune une relecture partagée de son bilan, pour définir ensemble les suites à donner pour l’accompagner à partir de son autodiagnostic et des choix qu’il a exprimé  Compter une durée totale de 30 minutes en moyenne </vt:lpstr>
      <vt:lpstr>Utiliser A-Li   Réussir la passation d’A-Li à chaque étape   Etape 1 : introduction d’A-Li auprès du jeune  Avant de démarrer A-Li, il est important de présenter au jeune l’objectif, la manière dont va se dérouler la passation et de partager le sens de la démarche avec lui.  Exemple de messages  « A-Li est une application en ligne, pour nous permettre de faire connaissance, en partant de votre situation et de vos priorités et voir de quelle manière la Mission Locale va pouvoir vous accompagner selon vos priorités »  </vt:lpstr>
      <vt:lpstr>Utiliser A-Li   Réussir la passation d’A-Li à chaque étape  Etape 2 : la passation d’A-Li  - Lorsque le jeune explore les thématiques (étape 1), la présence d’un professionnel est fortement recommandée.  Le professionnel pourra guider le jeune s’il hésite, de le questionner et d’échanger avec lui sur sa situation et son ressenti. Sa posture est déterminante. - Si les conditions matérielles le permettent, le jeune et le conseiller peuvent s’assoir l’un à côté de l’autre ou l’un en face de l’autre. - Si l’échange se déroule dans un bureau, le conseiller peut également céder sa place à son poste de travail pour que le jeune complète A-Li.  </vt:lpstr>
      <vt:lpstr>Utiliser A-Li   Réussir la passation d’A-Li à chaque étape  Etape 3 : partager les résultats (extraction sous 2 formes possibles) - Synthèse visuelle (mon bilan) ; - Les réponses aux questions détaillées (page 2 et 3 du bilan imprimé).  Le temps du bilan est un moment adapté pour : - échanger avec le jeune : validation, approfondissement des réponses. - définir les actions prioritaires à engager. - rappeler au jeune qu’il s’agit d’une image à un moment T de sa situation. Cette image pourra évoluer lors d’une prochaine passation d’A-Li, à son initiative ou celle de la Mission Locale. - rappeler au jeune les règles d’utilisation de ses données.    </vt:lpstr>
      <vt:lpstr>Utiliser A-Li : les pré-requis techniques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UNML</cp:lastModifiedBy>
  <cp:revision>113</cp:revision>
  <cp:lastPrinted>2020-01-27T14:43:24Z</cp:lastPrinted>
  <dcterms:created xsi:type="dcterms:W3CDTF">2020-01-09T12:02:46Z</dcterms:created>
  <dcterms:modified xsi:type="dcterms:W3CDTF">2020-01-27T14:47:24Z</dcterms:modified>
</cp:coreProperties>
</file>