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02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7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30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11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36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02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3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2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61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87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39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E47E1-0D89-446B-9136-E8C672BF07B8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AE9DD-5025-49E4-A1E2-42D62186A7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33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24.wdp"/><Relationship Id="rId13" Type="http://schemas.openxmlformats.org/officeDocument/2006/relationships/image" Target="../media/image27.png"/><Relationship Id="rId3" Type="http://schemas.openxmlformats.org/officeDocument/2006/relationships/image" Target="../media/image28.png"/><Relationship Id="rId7" Type="http://schemas.openxmlformats.org/officeDocument/2006/relationships/image" Target="../media/image24.png"/><Relationship Id="rId12" Type="http://schemas.microsoft.com/office/2007/relationships/hdphoto" Target="../media/hdphoto30.wdp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9.wdp"/><Relationship Id="rId11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microsoft.com/office/2007/relationships/hdphoto" Target="../media/hdphoto25.wdp"/><Relationship Id="rId4" Type="http://schemas.microsoft.com/office/2007/relationships/hdphoto" Target="../media/hdphoto28.wdp"/><Relationship Id="rId9" Type="http://schemas.openxmlformats.org/officeDocument/2006/relationships/image" Target="../media/image25.png"/><Relationship Id="rId14" Type="http://schemas.microsoft.com/office/2007/relationships/hdphoto" Target="../media/hdphoto27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abonneformation.pole-emploi.fr/" TargetMode="External"/><Relationship Id="rId2" Type="http://schemas.openxmlformats.org/officeDocument/2006/relationships/hyperlink" Target="https://www.service-public.fr/particuliers/vosdroits/F15478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lara.pole-emploi.fr/" TargetMode="External"/><Relationship Id="rId4" Type="http://schemas.openxmlformats.org/officeDocument/2006/relationships/hyperlink" Target="https://avril.pole-emploi.fr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udiant.fr/alternance/alternance-et-apprentissage/les-secteurs-qui-recrutent-en-alternance.html" TargetMode="External"/><Relationship Id="rId2" Type="http://schemas.openxmlformats.org/officeDocument/2006/relationships/hyperlink" Target="https://www.service-public.fr/particuliers/vosdroits/F291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lapprenti.com/annuaire/sdom_cfa.asp" TargetMode="External"/><Relationship Id="rId5" Type="http://schemas.openxmlformats.org/officeDocument/2006/relationships/hyperlink" Target="http://help.sosapprenti.fr/fr/collections/407290-aides-aux-apprentis" TargetMode="External"/><Relationship Id="rId4" Type="http://schemas.openxmlformats.org/officeDocument/2006/relationships/hyperlink" Target="https://www.emploi-store.fr/portail/centredinteret/choisirunmetie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microsoft.com/office/2007/relationships/hdphoto" Target="../media/hdphoto8.wdp"/><Relationship Id="rId10" Type="http://schemas.openxmlformats.org/officeDocument/2006/relationships/slide" Target="slide5.xml"/><Relationship Id="rId4" Type="http://schemas.openxmlformats.org/officeDocument/2006/relationships/image" Target="../media/image8.png"/><Relationship Id="rId9" Type="http://schemas.microsoft.com/office/2007/relationships/hdphoto" Target="../media/hdphoto10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microsoft.com/office/2007/relationships/hdphoto" Target="../media/hdphoto11.wdp"/><Relationship Id="rId7" Type="http://schemas.microsoft.com/office/2007/relationships/hdphoto" Target="../media/hdphoto1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microsoft.com/office/2007/relationships/hdphoto" Target="../media/hdphoto9.wdp"/><Relationship Id="rId10" Type="http://schemas.openxmlformats.org/officeDocument/2006/relationships/slide" Target="slide6.xml"/><Relationship Id="rId4" Type="http://schemas.openxmlformats.org/officeDocument/2006/relationships/image" Target="../media/image9.png"/><Relationship Id="rId9" Type="http://schemas.microsoft.com/office/2007/relationships/hdphoto" Target="../media/hdphoto13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microsoft.com/office/2007/relationships/hdphoto" Target="../media/hdphoto14.wdp"/><Relationship Id="rId7" Type="http://schemas.microsoft.com/office/2007/relationships/hdphoto" Target="../media/hdphoto16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microsoft.com/office/2007/relationships/hdphoto" Target="../media/hdphoto15.wdp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microsoft.com/office/2007/relationships/hdphoto" Target="../media/hdphoto17.wdp"/><Relationship Id="rId7" Type="http://schemas.openxmlformats.org/officeDocument/2006/relationships/slide" Target="slide9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microsoft.com/office/2007/relationships/hdphoto" Target="../media/hdphoto18.wdp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microsoft.com/office/2007/relationships/hdphoto" Target="../media/hdphoto19.wdp"/><Relationship Id="rId7" Type="http://schemas.microsoft.com/office/2007/relationships/hdphoto" Target="../media/hdphoto21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microsoft.com/office/2007/relationships/hdphoto" Target="../media/hdphoto20.wdp"/><Relationship Id="rId4" Type="http://schemas.openxmlformats.org/officeDocument/2006/relationships/image" Target="../media/image20.png"/><Relationship Id="rId9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24.wdp"/><Relationship Id="rId13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12" Type="http://schemas.microsoft.com/office/2007/relationships/hdphoto" Target="../media/hdphoto26.wdp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3.wdp"/><Relationship Id="rId11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microsoft.com/office/2007/relationships/hdphoto" Target="../media/hdphoto25.wdp"/><Relationship Id="rId4" Type="http://schemas.microsoft.com/office/2007/relationships/hdphoto" Target="../media/hdphoto22.wdp"/><Relationship Id="rId9" Type="http://schemas.openxmlformats.org/officeDocument/2006/relationships/image" Target="../media/image25.png"/><Relationship Id="rId14" Type="http://schemas.microsoft.com/office/2007/relationships/hdphoto" Target="../media/hdphoto27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 23"/>
          <p:cNvSpPr/>
          <p:nvPr/>
        </p:nvSpPr>
        <p:spPr>
          <a:xfrm>
            <a:off x="0" y="11151"/>
            <a:ext cx="4293220" cy="2988527"/>
          </a:xfrm>
          <a:custGeom>
            <a:avLst/>
            <a:gdLst>
              <a:gd name="connsiteX0" fmla="*/ 0 w 4293220"/>
              <a:gd name="connsiteY0" fmla="*/ 0 h 2988527"/>
              <a:gd name="connsiteX1" fmla="*/ 0 w 4293220"/>
              <a:gd name="connsiteY1" fmla="*/ 635620 h 2988527"/>
              <a:gd name="connsiteX2" fmla="*/ 4293220 w 4293220"/>
              <a:gd name="connsiteY2" fmla="*/ 2988527 h 2988527"/>
              <a:gd name="connsiteX3" fmla="*/ 669073 w 4293220"/>
              <a:gd name="connsiteY3" fmla="*/ 0 h 2988527"/>
              <a:gd name="connsiteX4" fmla="*/ 0 w 4293220"/>
              <a:gd name="connsiteY4" fmla="*/ 0 h 298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3220" h="2988527">
                <a:moveTo>
                  <a:pt x="0" y="0"/>
                </a:moveTo>
                <a:lnTo>
                  <a:pt x="0" y="635620"/>
                </a:lnTo>
                <a:lnTo>
                  <a:pt x="4293220" y="2988527"/>
                </a:lnTo>
                <a:lnTo>
                  <a:pt x="66907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 24"/>
          <p:cNvSpPr/>
          <p:nvPr/>
        </p:nvSpPr>
        <p:spPr>
          <a:xfrm>
            <a:off x="4304371" y="11151"/>
            <a:ext cx="4839629" cy="2955073"/>
          </a:xfrm>
          <a:custGeom>
            <a:avLst/>
            <a:gdLst>
              <a:gd name="connsiteX0" fmla="*/ 0 w 4839629"/>
              <a:gd name="connsiteY0" fmla="*/ 2955073 h 2955073"/>
              <a:gd name="connsiteX1" fmla="*/ 4081346 w 4839629"/>
              <a:gd name="connsiteY1" fmla="*/ 0 h 2955073"/>
              <a:gd name="connsiteX2" fmla="*/ 4828478 w 4839629"/>
              <a:gd name="connsiteY2" fmla="*/ 0 h 2955073"/>
              <a:gd name="connsiteX3" fmla="*/ 4839629 w 4839629"/>
              <a:gd name="connsiteY3" fmla="*/ 602166 h 2955073"/>
              <a:gd name="connsiteX4" fmla="*/ 0 w 4839629"/>
              <a:gd name="connsiteY4" fmla="*/ 2955073 h 2955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9629" h="2955073">
                <a:moveTo>
                  <a:pt x="0" y="2955073"/>
                </a:moveTo>
                <a:lnTo>
                  <a:pt x="4081346" y="0"/>
                </a:lnTo>
                <a:lnTo>
                  <a:pt x="4828478" y="0"/>
                </a:lnTo>
                <a:lnTo>
                  <a:pt x="4839629" y="602166"/>
                </a:lnTo>
                <a:lnTo>
                  <a:pt x="0" y="295507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orme libre 25"/>
          <p:cNvSpPr/>
          <p:nvPr/>
        </p:nvSpPr>
        <p:spPr>
          <a:xfrm>
            <a:off x="-33454" y="2966224"/>
            <a:ext cx="4293220" cy="3891776"/>
          </a:xfrm>
          <a:custGeom>
            <a:avLst/>
            <a:gdLst>
              <a:gd name="connsiteX0" fmla="*/ 4293220 w 4293220"/>
              <a:gd name="connsiteY0" fmla="*/ 78059 h 3891776"/>
              <a:gd name="connsiteX1" fmla="*/ 0 w 4293220"/>
              <a:gd name="connsiteY1" fmla="*/ 3256156 h 3891776"/>
              <a:gd name="connsiteX2" fmla="*/ 22303 w 4293220"/>
              <a:gd name="connsiteY2" fmla="*/ 3891776 h 3891776"/>
              <a:gd name="connsiteX3" fmla="*/ 735981 w 4293220"/>
              <a:gd name="connsiteY3" fmla="*/ 3891776 h 3891776"/>
              <a:gd name="connsiteX4" fmla="*/ 4215161 w 4293220"/>
              <a:gd name="connsiteY4" fmla="*/ 0 h 389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3220" h="3891776">
                <a:moveTo>
                  <a:pt x="4293220" y="78059"/>
                </a:moveTo>
                <a:lnTo>
                  <a:pt x="0" y="3256156"/>
                </a:lnTo>
                <a:lnTo>
                  <a:pt x="22303" y="3891776"/>
                </a:lnTo>
                <a:lnTo>
                  <a:pt x="735981" y="3891776"/>
                </a:lnTo>
                <a:lnTo>
                  <a:pt x="4215161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libre 26"/>
          <p:cNvSpPr/>
          <p:nvPr/>
        </p:nvSpPr>
        <p:spPr>
          <a:xfrm>
            <a:off x="4282068" y="3055434"/>
            <a:ext cx="4873083" cy="3824868"/>
          </a:xfrm>
          <a:custGeom>
            <a:avLst/>
            <a:gdLst>
              <a:gd name="connsiteX0" fmla="*/ 0 w 4873083"/>
              <a:gd name="connsiteY0" fmla="*/ 0 h 3824868"/>
              <a:gd name="connsiteX1" fmla="*/ 4047893 w 4873083"/>
              <a:gd name="connsiteY1" fmla="*/ 3802566 h 3824868"/>
              <a:gd name="connsiteX2" fmla="*/ 4873083 w 4873083"/>
              <a:gd name="connsiteY2" fmla="*/ 3824868 h 3824868"/>
              <a:gd name="connsiteX3" fmla="*/ 4873083 w 4873083"/>
              <a:gd name="connsiteY3" fmla="*/ 3233854 h 3824868"/>
              <a:gd name="connsiteX4" fmla="*/ 0 w 4873083"/>
              <a:gd name="connsiteY4" fmla="*/ 0 h 38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3083" h="3824868">
                <a:moveTo>
                  <a:pt x="0" y="0"/>
                </a:moveTo>
                <a:lnTo>
                  <a:pt x="4047893" y="3802566"/>
                </a:lnTo>
                <a:lnTo>
                  <a:pt x="4873083" y="3824868"/>
                </a:lnTo>
                <a:lnTo>
                  <a:pt x="4873083" y="323385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orme libre 27"/>
          <p:cNvSpPr/>
          <p:nvPr/>
        </p:nvSpPr>
        <p:spPr>
          <a:xfrm>
            <a:off x="-22302" y="1750741"/>
            <a:ext cx="4170556" cy="1260088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556" h="1260088">
                <a:moveTo>
                  <a:pt x="11151" y="0"/>
                </a:moveTo>
                <a:lnTo>
                  <a:pt x="0" y="747132"/>
                </a:lnTo>
                <a:lnTo>
                  <a:pt x="4170556" y="1260088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orme libre 28"/>
          <p:cNvSpPr/>
          <p:nvPr/>
        </p:nvSpPr>
        <p:spPr>
          <a:xfrm>
            <a:off x="4337824" y="1828800"/>
            <a:ext cx="4817327" cy="1204332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orme libre 29"/>
          <p:cNvSpPr/>
          <p:nvPr/>
        </p:nvSpPr>
        <p:spPr>
          <a:xfrm>
            <a:off x="3300761" y="2943922"/>
            <a:ext cx="1672683" cy="3936380"/>
          </a:xfrm>
          <a:custGeom>
            <a:avLst/>
            <a:gdLst>
              <a:gd name="connsiteX0" fmla="*/ 970156 w 1672683"/>
              <a:gd name="connsiteY0" fmla="*/ 100361 h 3936380"/>
              <a:gd name="connsiteX1" fmla="*/ 0 w 1672683"/>
              <a:gd name="connsiteY1" fmla="*/ 3925229 h 3936380"/>
              <a:gd name="connsiteX2" fmla="*/ 1672683 w 1672683"/>
              <a:gd name="connsiteY2" fmla="*/ 3936380 h 3936380"/>
              <a:gd name="connsiteX3" fmla="*/ 925551 w 1672683"/>
              <a:gd name="connsiteY3" fmla="*/ 0 h 3936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683" h="3936380">
                <a:moveTo>
                  <a:pt x="970156" y="100361"/>
                </a:moveTo>
                <a:lnTo>
                  <a:pt x="0" y="3925229"/>
                </a:lnTo>
                <a:lnTo>
                  <a:pt x="1672683" y="3936380"/>
                </a:lnTo>
                <a:lnTo>
                  <a:pt x="925551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orme libre 30"/>
          <p:cNvSpPr/>
          <p:nvPr/>
        </p:nvSpPr>
        <p:spPr>
          <a:xfrm>
            <a:off x="3724507" y="-22302"/>
            <a:ext cx="1003610" cy="2932770"/>
          </a:xfrm>
          <a:custGeom>
            <a:avLst/>
            <a:gdLst>
              <a:gd name="connsiteX0" fmla="*/ 0 w 1003610"/>
              <a:gd name="connsiteY0" fmla="*/ 0 h 2932770"/>
              <a:gd name="connsiteX1" fmla="*/ 512956 w 1003610"/>
              <a:gd name="connsiteY1" fmla="*/ 2932770 h 2932770"/>
              <a:gd name="connsiteX2" fmla="*/ 1003610 w 1003610"/>
              <a:gd name="connsiteY2" fmla="*/ 11151 h 2932770"/>
              <a:gd name="connsiteX3" fmla="*/ 0 w 1003610"/>
              <a:gd name="connsiteY3" fmla="*/ 0 h 293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610" h="2932770">
                <a:moveTo>
                  <a:pt x="0" y="0"/>
                </a:moveTo>
                <a:lnTo>
                  <a:pt x="512956" y="2932770"/>
                </a:lnTo>
                <a:lnTo>
                  <a:pt x="1003610" y="111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 31"/>
          <p:cNvSpPr/>
          <p:nvPr/>
        </p:nvSpPr>
        <p:spPr>
          <a:xfrm flipV="1">
            <a:off x="0" y="3140968"/>
            <a:ext cx="4197503" cy="1296144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556" h="1260088">
                <a:moveTo>
                  <a:pt x="11151" y="0"/>
                </a:moveTo>
                <a:lnTo>
                  <a:pt x="0" y="747132"/>
                </a:lnTo>
                <a:lnTo>
                  <a:pt x="4170556" y="1260088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orme libre 32"/>
          <p:cNvSpPr/>
          <p:nvPr/>
        </p:nvSpPr>
        <p:spPr>
          <a:xfrm flipV="1">
            <a:off x="4363185" y="2996952"/>
            <a:ext cx="4817327" cy="1539612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661596" y="1196752"/>
            <a:ext cx="5790724" cy="3729357"/>
          </a:xfrm>
          <a:custGeom>
            <a:avLst/>
            <a:gdLst>
              <a:gd name="connsiteX0" fmla="*/ 1550963 w 5790724"/>
              <a:gd name="connsiteY0" fmla="*/ 2587770 h 3729357"/>
              <a:gd name="connsiteX1" fmla="*/ 1339090 w 5790724"/>
              <a:gd name="connsiteY1" fmla="*/ 3267994 h 3729357"/>
              <a:gd name="connsiteX2" fmla="*/ 1997012 w 5790724"/>
              <a:gd name="connsiteY2" fmla="*/ 2877702 h 3729357"/>
              <a:gd name="connsiteX3" fmla="*/ 2286944 w 5790724"/>
              <a:gd name="connsiteY3" fmla="*/ 3178785 h 3729357"/>
              <a:gd name="connsiteX4" fmla="*/ 2431910 w 5790724"/>
              <a:gd name="connsiteY4" fmla="*/ 2788492 h 3729357"/>
              <a:gd name="connsiteX5" fmla="*/ 3257100 w 5790724"/>
              <a:gd name="connsiteY5" fmla="*/ 3725194 h 3729357"/>
              <a:gd name="connsiteX6" fmla="*/ 3357461 w 5790724"/>
              <a:gd name="connsiteY6" fmla="*/ 3145331 h 3729357"/>
              <a:gd name="connsiteX7" fmla="*/ 4595246 w 5790724"/>
              <a:gd name="connsiteY7" fmla="*/ 3468716 h 3729357"/>
              <a:gd name="connsiteX8" fmla="*/ 4238407 w 5790724"/>
              <a:gd name="connsiteY8" fmla="*/ 2821946 h 3729357"/>
              <a:gd name="connsiteX9" fmla="*/ 5386983 w 5790724"/>
              <a:gd name="connsiteY9" fmla="*/ 2888853 h 3729357"/>
              <a:gd name="connsiteX10" fmla="*/ 4639851 w 5790724"/>
              <a:gd name="connsiteY10" fmla="*/ 2398199 h 3729357"/>
              <a:gd name="connsiteX11" fmla="*/ 4940934 w 5790724"/>
              <a:gd name="connsiteY11" fmla="*/ 2308990 h 3729357"/>
              <a:gd name="connsiteX12" fmla="*/ 5420436 w 5790724"/>
              <a:gd name="connsiteY12" fmla="*/ 2097116 h 3729357"/>
              <a:gd name="connsiteX13" fmla="*/ 4740212 w 5790724"/>
              <a:gd name="connsiteY13" fmla="*/ 2063663 h 3729357"/>
              <a:gd name="connsiteX14" fmla="*/ 5788427 w 5790724"/>
              <a:gd name="connsiteY14" fmla="*/ 680912 h 3729357"/>
              <a:gd name="connsiteX15" fmla="*/ 4394524 w 5790724"/>
              <a:gd name="connsiteY15" fmla="*/ 1182716 h 3729357"/>
              <a:gd name="connsiteX16" fmla="*/ 3569334 w 5790724"/>
              <a:gd name="connsiteY16" fmla="*/ 179107 h 3729357"/>
              <a:gd name="connsiteX17" fmla="*/ 3680846 w 5790724"/>
              <a:gd name="connsiteY17" fmla="*/ 1104658 h 3729357"/>
              <a:gd name="connsiteX18" fmla="*/ 3301705 w 5790724"/>
              <a:gd name="connsiteY18" fmla="*/ 703214 h 3729357"/>
              <a:gd name="connsiteX19" fmla="*/ 3134436 w 5790724"/>
              <a:gd name="connsiteY19" fmla="*/ 1015448 h 3729357"/>
              <a:gd name="connsiteX20" fmla="*/ 2688388 w 5790724"/>
              <a:gd name="connsiteY20" fmla="*/ 687 h 3729357"/>
              <a:gd name="connsiteX21" fmla="*/ 2197734 w 5790724"/>
              <a:gd name="connsiteY21" fmla="*/ 848180 h 3729357"/>
              <a:gd name="connsiteX22" fmla="*/ 1517510 w 5790724"/>
              <a:gd name="connsiteY22" fmla="*/ 279468 h 3729357"/>
              <a:gd name="connsiteX23" fmla="*/ 1584417 w 5790724"/>
              <a:gd name="connsiteY23" fmla="*/ 993146 h 3729357"/>
              <a:gd name="connsiteX24" fmla="*/ 446993 w 5790724"/>
              <a:gd name="connsiteY24" fmla="*/ 457887 h 3729357"/>
              <a:gd name="connsiteX25" fmla="*/ 814983 w 5790724"/>
              <a:gd name="connsiteY25" fmla="*/ 1349985 h 3729357"/>
              <a:gd name="connsiteX26" fmla="*/ 944 w 5790724"/>
              <a:gd name="connsiteY26" fmla="*/ 2186326 h 3729357"/>
              <a:gd name="connsiteX27" fmla="*/ 1004553 w 5790724"/>
              <a:gd name="connsiteY27" fmla="*/ 2219780 h 3729357"/>
              <a:gd name="connsiteX28" fmla="*/ 268573 w 5790724"/>
              <a:gd name="connsiteY28" fmla="*/ 3602531 h 3729357"/>
              <a:gd name="connsiteX29" fmla="*/ 1550963 w 5790724"/>
              <a:gd name="connsiteY29" fmla="*/ 2587770 h 3729357"/>
              <a:gd name="connsiteX0" fmla="*/ 1550963 w 5790724"/>
              <a:gd name="connsiteY0" fmla="*/ 2587770 h 3729357"/>
              <a:gd name="connsiteX1" fmla="*/ 1339090 w 5790724"/>
              <a:gd name="connsiteY1" fmla="*/ 3267994 h 3729357"/>
              <a:gd name="connsiteX2" fmla="*/ 1997012 w 5790724"/>
              <a:gd name="connsiteY2" fmla="*/ 2877702 h 3729357"/>
              <a:gd name="connsiteX3" fmla="*/ 2286944 w 5790724"/>
              <a:gd name="connsiteY3" fmla="*/ 3178785 h 3729357"/>
              <a:gd name="connsiteX4" fmla="*/ 2431910 w 5790724"/>
              <a:gd name="connsiteY4" fmla="*/ 2788492 h 3729357"/>
              <a:gd name="connsiteX5" fmla="*/ 3257100 w 5790724"/>
              <a:gd name="connsiteY5" fmla="*/ 3725194 h 3729357"/>
              <a:gd name="connsiteX6" fmla="*/ 3357461 w 5790724"/>
              <a:gd name="connsiteY6" fmla="*/ 3145331 h 3729357"/>
              <a:gd name="connsiteX7" fmla="*/ 4595246 w 5790724"/>
              <a:gd name="connsiteY7" fmla="*/ 3468716 h 3729357"/>
              <a:gd name="connsiteX8" fmla="*/ 4238407 w 5790724"/>
              <a:gd name="connsiteY8" fmla="*/ 2821946 h 3729357"/>
              <a:gd name="connsiteX9" fmla="*/ 5386983 w 5790724"/>
              <a:gd name="connsiteY9" fmla="*/ 2888853 h 3729357"/>
              <a:gd name="connsiteX10" fmla="*/ 4639851 w 5790724"/>
              <a:gd name="connsiteY10" fmla="*/ 2398199 h 3729357"/>
              <a:gd name="connsiteX11" fmla="*/ 5420436 w 5790724"/>
              <a:gd name="connsiteY11" fmla="*/ 2097116 h 3729357"/>
              <a:gd name="connsiteX12" fmla="*/ 4740212 w 5790724"/>
              <a:gd name="connsiteY12" fmla="*/ 2063663 h 3729357"/>
              <a:gd name="connsiteX13" fmla="*/ 5788427 w 5790724"/>
              <a:gd name="connsiteY13" fmla="*/ 680912 h 3729357"/>
              <a:gd name="connsiteX14" fmla="*/ 4394524 w 5790724"/>
              <a:gd name="connsiteY14" fmla="*/ 1182716 h 3729357"/>
              <a:gd name="connsiteX15" fmla="*/ 3569334 w 5790724"/>
              <a:gd name="connsiteY15" fmla="*/ 179107 h 3729357"/>
              <a:gd name="connsiteX16" fmla="*/ 3680846 w 5790724"/>
              <a:gd name="connsiteY16" fmla="*/ 1104658 h 3729357"/>
              <a:gd name="connsiteX17" fmla="*/ 3301705 w 5790724"/>
              <a:gd name="connsiteY17" fmla="*/ 703214 h 3729357"/>
              <a:gd name="connsiteX18" fmla="*/ 3134436 w 5790724"/>
              <a:gd name="connsiteY18" fmla="*/ 1015448 h 3729357"/>
              <a:gd name="connsiteX19" fmla="*/ 2688388 w 5790724"/>
              <a:gd name="connsiteY19" fmla="*/ 687 h 3729357"/>
              <a:gd name="connsiteX20" fmla="*/ 2197734 w 5790724"/>
              <a:gd name="connsiteY20" fmla="*/ 848180 h 3729357"/>
              <a:gd name="connsiteX21" fmla="*/ 1517510 w 5790724"/>
              <a:gd name="connsiteY21" fmla="*/ 279468 h 3729357"/>
              <a:gd name="connsiteX22" fmla="*/ 1584417 w 5790724"/>
              <a:gd name="connsiteY22" fmla="*/ 993146 h 3729357"/>
              <a:gd name="connsiteX23" fmla="*/ 446993 w 5790724"/>
              <a:gd name="connsiteY23" fmla="*/ 457887 h 3729357"/>
              <a:gd name="connsiteX24" fmla="*/ 814983 w 5790724"/>
              <a:gd name="connsiteY24" fmla="*/ 1349985 h 3729357"/>
              <a:gd name="connsiteX25" fmla="*/ 944 w 5790724"/>
              <a:gd name="connsiteY25" fmla="*/ 2186326 h 3729357"/>
              <a:gd name="connsiteX26" fmla="*/ 1004553 w 5790724"/>
              <a:gd name="connsiteY26" fmla="*/ 2219780 h 3729357"/>
              <a:gd name="connsiteX27" fmla="*/ 268573 w 5790724"/>
              <a:gd name="connsiteY27" fmla="*/ 3602531 h 3729357"/>
              <a:gd name="connsiteX28" fmla="*/ 1550963 w 5790724"/>
              <a:gd name="connsiteY28" fmla="*/ 2587770 h 3729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790724" h="3729357">
                <a:moveTo>
                  <a:pt x="1550963" y="2587770"/>
                </a:moveTo>
                <a:cubicBezTo>
                  <a:pt x="1729382" y="2532014"/>
                  <a:pt x="1264748" y="3219672"/>
                  <a:pt x="1339090" y="3267994"/>
                </a:cubicBezTo>
                <a:cubicBezTo>
                  <a:pt x="1413431" y="3316316"/>
                  <a:pt x="1839036" y="2892570"/>
                  <a:pt x="1997012" y="2877702"/>
                </a:cubicBezTo>
                <a:cubicBezTo>
                  <a:pt x="2154988" y="2862834"/>
                  <a:pt x="2214461" y="3193653"/>
                  <a:pt x="2286944" y="3178785"/>
                </a:cubicBezTo>
                <a:cubicBezTo>
                  <a:pt x="2359427" y="3163917"/>
                  <a:pt x="2270217" y="2697424"/>
                  <a:pt x="2431910" y="2788492"/>
                </a:cubicBezTo>
                <a:cubicBezTo>
                  <a:pt x="2593603" y="2879560"/>
                  <a:pt x="3102842" y="3665721"/>
                  <a:pt x="3257100" y="3725194"/>
                </a:cubicBezTo>
                <a:cubicBezTo>
                  <a:pt x="3411358" y="3784667"/>
                  <a:pt x="3134437" y="3188077"/>
                  <a:pt x="3357461" y="3145331"/>
                </a:cubicBezTo>
                <a:cubicBezTo>
                  <a:pt x="3580485" y="3102585"/>
                  <a:pt x="4448422" y="3522613"/>
                  <a:pt x="4595246" y="3468716"/>
                </a:cubicBezTo>
                <a:cubicBezTo>
                  <a:pt x="4742070" y="3414819"/>
                  <a:pt x="4106451" y="2918590"/>
                  <a:pt x="4238407" y="2821946"/>
                </a:cubicBezTo>
                <a:cubicBezTo>
                  <a:pt x="4370363" y="2725302"/>
                  <a:pt x="5320076" y="2959477"/>
                  <a:pt x="5386983" y="2888853"/>
                </a:cubicBezTo>
                <a:cubicBezTo>
                  <a:pt x="5453890" y="2818229"/>
                  <a:pt x="4634276" y="2530155"/>
                  <a:pt x="4639851" y="2398199"/>
                </a:cubicBezTo>
                <a:cubicBezTo>
                  <a:pt x="4645427" y="2266243"/>
                  <a:pt x="5403709" y="2152872"/>
                  <a:pt x="5420436" y="2097116"/>
                </a:cubicBezTo>
                <a:cubicBezTo>
                  <a:pt x="5437163" y="2041360"/>
                  <a:pt x="4678880" y="2299697"/>
                  <a:pt x="4740212" y="2063663"/>
                </a:cubicBezTo>
                <a:cubicBezTo>
                  <a:pt x="4801544" y="1827629"/>
                  <a:pt x="5846042" y="827736"/>
                  <a:pt x="5788427" y="680912"/>
                </a:cubicBezTo>
                <a:cubicBezTo>
                  <a:pt x="5730812" y="534088"/>
                  <a:pt x="4764373" y="1266350"/>
                  <a:pt x="4394524" y="1182716"/>
                </a:cubicBezTo>
                <a:cubicBezTo>
                  <a:pt x="4024675" y="1099082"/>
                  <a:pt x="3688280" y="192117"/>
                  <a:pt x="3569334" y="179107"/>
                </a:cubicBezTo>
                <a:cubicBezTo>
                  <a:pt x="3450388" y="166097"/>
                  <a:pt x="3725451" y="1017307"/>
                  <a:pt x="3680846" y="1104658"/>
                </a:cubicBezTo>
                <a:cubicBezTo>
                  <a:pt x="3636241" y="1192009"/>
                  <a:pt x="3392773" y="718082"/>
                  <a:pt x="3301705" y="703214"/>
                </a:cubicBezTo>
                <a:cubicBezTo>
                  <a:pt x="3210637" y="688346"/>
                  <a:pt x="3236655" y="1132536"/>
                  <a:pt x="3134436" y="1015448"/>
                </a:cubicBezTo>
                <a:cubicBezTo>
                  <a:pt x="3032217" y="898360"/>
                  <a:pt x="2844505" y="28565"/>
                  <a:pt x="2688388" y="687"/>
                </a:cubicBezTo>
                <a:cubicBezTo>
                  <a:pt x="2532271" y="-27191"/>
                  <a:pt x="2392880" y="801717"/>
                  <a:pt x="2197734" y="848180"/>
                </a:cubicBezTo>
                <a:cubicBezTo>
                  <a:pt x="2002588" y="894643"/>
                  <a:pt x="1619730" y="255307"/>
                  <a:pt x="1517510" y="279468"/>
                </a:cubicBezTo>
                <a:cubicBezTo>
                  <a:pt x="1415290" y="303629"/>
                  <a:pt x="1762837" y="963409"/>
                  <a:pt x="1584417" y="993146"/>
                </a:cubicBezTo>
                <a:cubicBezTo>
                  <a:pt x="1405997" y="1022882"/>
                  <a:pt x="575232" y="398414"/>
                  <a:pt x="446993" y="457887"/>
                </a:cubicBezTo>
                <a:cubicBezTo>
                  <a:pt x="318754" y="517360"/>
                  <a:pt x="889324" y="1061912"/>
                  <a:pt x="814983" y="1349985"/>
                </a:cubicBezTo>
                <a:cubicBezTo>
                  <a:pt x="740641" y="1638058"/>
                  <a:pt x="-30651" y="2041360"/>
                  <a:pt x="944" y="2186326"/>
                </a:cubicBezTo>
                <a:cubicBezTo>
                  <a:pt x="32539" y="2331292"/>
                  <a:pt x="959948" y="1983746"/>
                  <a:pt x="1004553" y="2219780"/>
                </a:cubicBezTo>
                <a:cubicBezTo>
                  <a:pt x="1049158" y="2455814"/>
                  <a:pt x="175646" y="3543058"/>
                  <a:pt x="268573" y="3602531"/>
                </a:cubicBezTo>
                <a:cubicBezTo>
                  <a:pt x="361500" y="3662004"/>
                  <a:pt x="1372544" y="2643526"/>
                  <a:pt x="1550963" y="258777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0" y="277163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L’APPRENTISSAGE : POURQUOI PAS ?</a:t>
            </a:r>
            <a:endParaRPr lang="fr-FR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7" name="Étoile à 5 branches 6"/>
          <p:cNvSpPr/>
          <p:nvPr/>
        </p:nvSpPr>
        <p:spPr>
          <a:xfrm rot="20493013">
            <a:off x="2593708" y="1277905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Étoile à 5 branches 7"/>
          <p:cNvSpPr/>
          <p:nvPr/>
        </p:nvSpPr>
        <p:spPr>
          <a:xfrm rot="417349">
            <a:off x="3580552" y="1504833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5 branches 8"/>
          <p:cNvSpPr/>
          <p:nvPr/>
        </p:nvSpPr>
        <p:spPr>
          <a:xfrm rot="20493013">
            <a:off x="4885340" y="1539238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 rot="417349">
            <a:off x="5893931" y="1726595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toile à 5 branches 10"/>
          <p:cNvSpPr/>
          <p:nvPr/>
        </p:nvSpPr>
        <p:spPr>
          <a:xfrm rot="1157701">
            <a:off x="5546036" y="884340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Étoile à 5 branches 11"/>
          <p:cNvSpPr/>
          <p:nvPr/>
        </p:nvSpPr>
        <p:spPr>
          <a:xfrm rot="417349">
            <a:off x="2782037" y="1783053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Étoile à 5 branches 12"/>
          <p:cNvSpPr/>
          <p:nvPr/>
        </p:nvSpPr>
        <p:spPr>
          <a:xfrm rot="20493013">
            <a:off x="3241780" y="4374250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5 branches 13"/>
          <p:cNvSpPr/>
          <p:nvPr/>
        </p:nvSpPr>
        <p:spPr>
          <a:xfrm rot="417349">
            <a:off x="4228624" y="4601178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Étoile à 5 branches 14"/>
          <p:cNvSpPr/>
          <p:nvPr/>
        </p:nvSpPr>
        <p:spPr>
          <a:xfrm rot="417349">
            <a:off x="3430109" y="4879398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Étoile à 5 branches 15"/>
          <p:cNvSpPr/>
          <p:nvPr/>
        </p:nvSpPr>
        <p:spPr>
          <a:xfrm rot="20493013">
            <a:off x="6986196" y="2646058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Étoile à 5 branches 16"/>
          <p:cNvSpPr/>
          <p:nvPr/>
        </p:nvSpPr>
        <p:spPr>
          <a:xfrm rot="417349">
            <a:off x="6388864" y="4169129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Étoile à 5 branches 17"/>
          <p:cNvSpPr/>
          <p:nvPr/>
        </p:nvSpPr>
        <p:spPr>
          <a:xfrm rot="417349">
            <a:off x="7174525" y="3151206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Étoile à 5 branches 18"/>
          <p:cNvSpPr/>
          <p:nvPr/>
        </p:nvSpPr>
        <p:spPr>
          <a:xfrm rot="417349">
            <a:off x="6670469" y="3583253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Étoile à 5 branches 19"/>
          <p:cNvSpPr/>
          <p:nvPr/>
        </p:nvSpPr>
        <p:spPr>
          <a:xfrm rot="20493013">
            <a:off x="1801620" y="3510154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toile à 5 branches 20"/>
          <p:cNvSpPr/>
          <p:nvPr/>
        </p:nvSpPr>
        <p:spPr>
          <a:xfrm rot="417349">
            <a:off x="1924368" y="2224914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Étoile à 5 branches 21"/>
          <p:cNvSpPr/>
          <p:nvPr/>
        </p:nvSpPr>
        <p:spPr>
          <a:xfrm rot="417349">
            <a:off x="1989949" y="4015302"/>
            <a:ext cx="180000" cy="180000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à coins arrondis 34">
            <a:hlinkClick r:id="rId2" action="ppaction://hlinksldjump"/>
          </p:cNvPr>
          <p:cNvSpPr/>
          <p:nvPr/>
        </p:nvSpPr>
        <p:spPr>
          <a:xfrm>
            <a:off x="3419872" y="5229200"/>
            <a:ext cx="2304256" cy="648072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Commencer le test !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Bouton d'action : Personnalisé 1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77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/>
          <p:nvPr/>
        </p:nvSpPr>
        <p:spPr>
          <a:xfrm>
            <a:off x="0" y="11151"/>
            <a:ext cx="4283968" cy="3057809"/>
          </a:xfrm>
          <a:custGeom>
            <a:avLst/>
            <a:gdLst>
              <a:gd name="connsiteX0" fmla="*/ 0 w 4293220"/>
              <a:gd name="connsiteY0" fmla="*/ 0 h 2988527"/>
              <a:gd name="connsiteX1" fmla="*/ 0 w 4293220"/>
              <a:gd name="connsiteY1" fmla="*/ 635620 h 2988527"/>
              <a:gd name="connsiteX2" fmla="*/ 4293220 w 4293220"/>
              <a:gd name="connsiteY2" fmla="*/ 2988527 h 2988527"/>
              <a:gd name="connsiteX3" fmla="*/ 669073 w 4293220"/>
              <a:gd name="connsiteY3" fmla="*/ 0 h 2988527"/>
              <a:gd name="connsiteX4" fmla="*/ 0 w 4293220"/>
              <a:gd name="connsiteY4" fmla="*/ 0 h 298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3220" h="2988527">
                <a:moveTo>
                  <a:pt x="0" y="0"/>
                </a:moveTo>
                <a:lnTo>
                  <a:pt x="0" y="635620"/>
                </a:lnTo>
                <a:lnTo>
                  <a:pt x="4293220" y="2988527"/>
                </a:lnTo>
                <a:lnTo>
                  <a:pt x="66907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/>
          <p:nvPr/>
        </p:nvSpPr>
        <p:spPr>
          <a:xfrm>
            <a:off x="4139953" y="11151"/>
            <a:ext cx="5004048" cy="3129817"/>
          </a:xfrm>
          <a:custGeom>
            <a:avLst/>
            <a:gdLst>
              <a:gd name="connsiteX0" fmla="*/ 0 w 4839629"/>
              <a:gd name="connsiteY0" fmla="*/ 2955073 h 2955073"/>
              <a:gd name="connsiteX1" fmla="*/ 4081346 w 4839629"/>
              <a:gd name="connsiteY1" fmla="*/ 0 h 2955073"/>
              <a:gd name="connsiteX2" fmla="*/ 4828478 w 4839629"/>
              <a:gd name="connsiteY2" fmla="*/ 0 h 2955073"/>
              <a:gd name="connsiteX3" fmla="*/ 4839629 w 4839629"/>
              <a:gd name="connsiteY3" fmla="*/ 602166 h 2955073"/>
              <a:gd name="connsiteX4" fmla="*/ 0 w 4839629"/>
              <a:gd name="connsiteY4" fmla="*/ 2955073 h 2955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9629" h="2955073">
                <a:moveTo>
                  <a:pt x="0" y="2955073"/>
                </a:moveTo>
                <a:lnTo>
                  <a:pt x="4081346" y="0"/>
                </a:lnTo>
                <a:lnTo>
                  <a:pt x="4828478" y="0"/>
                </a:lnTo>
                <a:lnTo>
                  <a:pt x="4839629" y="602166"/>
                </a:lnTo>
                <a:lnTo>
                  <a:pt x="0" y="295507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/>
          <p:nvPr/>
        </p:nvSpPr>
        <p:spPr>
          <a:xfrm>
            <a:off x="-33454" y="3044283"/>
            <a:ext cx="4293220" cy="3813717"/>
          </a:xfrm>
          <a:custGeom>
            <a:avLst/>
            <a:gdLst>
              <a:gd name="connsiteX0" fmla="*/ 4293220 w 4293220"/>
              <a:gd name="connsiteY0" fmla="*/ 78059 h 3891776"/>
              <a:gd name="connsiteX1" fmla="*/ 0 w 4293220"/>
              <a:gd name="connsiteY1" fmla="*/ 3256156 h 3891776"/>
              <a:gd name="connsiteX2" fmla="*/ 22303 w 4293220"/>
              <a:gd name="connsiteY2" fmla="*/ 3891776 h 3891776"/>
              <a:gd name="connsiteX3" fmla="*/ 735981 w 4293220"/>
              <a:gd name="connsiteY3" fmla="*/ 3891776 h 3891776"/>
              <a:gd name="connsiteX4" fmla="*/ 4215161 w 4293220"/>
              <a:gd name="connsiteY4" fmla="*/ 0 h 3891776"/>
              <a:gd name="connsiteX0" fmla="*/ 4293220 w 4304370"/>
              <a:gd name="connsiteY0" fmla="*/ 0 h 3813717"/>
              <a:gd name="connsiteX1" fmla="*/ 0 w 4304370"/>
              <a:gd name="connsiteY1" fmla="*/ 3178097 h 3813717"/>
              <a:gd name="connsiteX2" fmla="*/ 22303 w 4304370"/>
              <a:gd name="connsiteY2" fmla="*/ 3813717 h 3813717"/>
              <a:gd name="connsiteX3" fmla="*/ 735981 w 4304370"/>
              <a:gd name="connsiteY3" fmla="*/ 3813717 h 3813717"/>
              <a:gd name="connsiteX4" fmla="*/ 4304370 w 4304370"/>
              <a:gd name="connsiteY4" fmla="*/ 11151 h 3813717"/>
              <a:gd name="connsiteX0" fmla="*/ 4293220 w 4293220"/>
              <a:gd name="connsiteY0" fmla="*/ 0 h 3813717"/>
              <a:gd name="connsiteX1" fmla="*/ 0 w 4293220"/>
              <a:gd name="connsiteY1" fmla="*/ 3178097 h 3813717"/>
              <a:gd name="connsiteX2" fmla="*/ 22303 w 4293220"/>
              <a:gd name="connsiteY2" fmla="*/ 3813717 h 3813717"/>
              <a:gd name="connsiteX3" fmla="*/ 735981 w 4293220"/>
              <a:gd name="connsiteY3" fmla="*/ 3813717 h 3813717"/>
              <a:gd name="connsiteX4" fmla="*/ 4282067 w 4293220"/>
              <a:gd name="connsiteY4" fmla="*/ 133815 h 3813717"/>
              <a:gd name="connsiteX0" fmla="*/ 4293220 w 4293220"/>
              <a:gd name="connsiteY0" fmla="*/ 0 h 3813717"/>
              <a:gd name="connsiteX1" fmla="*/ 0 w 4293220"/>
              <a:gd name="connsiteY1" fmla="*/ 3178097 h 3813717"/>
              <a:gd name="connsiteX2" fmla="*/ 22303 w 4293220"/>
              <a:gd name="connsiteY2" fmla="*/ 3813717 h 3813717"/>
              <a:gd name="connsiteX3" fmla="*/ 735981 w 4293220"/>
              <a:gd name="connsiteY3" fmla="*/ 3813717 h 3813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3220" h="3813717">
                <a:moveTo>
                  <a:pt x="4293220" y="0"/>
                </a:moveTo>
                <a:lnTo>
                  <a:pt x="0" y="3178097"/>
                </a:lnTo>
                <a:lnTo>
                  <a:pt x="22303" y="3813717"/>
                </a:lnTo>
                <a:lnTo>
                  <a:pt x="735981" y="3813717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/>
          <p:nvPr/>
        </p:nvSpPr>
        <p:spPr>
          <a:xfrm>
            <a:off x="4282068" y="3055434"/>
            <a:ext cx="4873083" cy="3824868"/>
          </a:xfrm>
          <a:custGeom>
            <a:avLst/>
            <a:gdLst>
              <a:gd name="connsiteX0" fmla="*/ 0 w 4873083"/>
              <a:gd name="connsiteY0" fmla="*/ 0 h 3824868"/>
              <a:gd name="connsiteX1" fmla="*/ 4047893 w 4873083"/>
              <a:gd name="connsiteY1" fmla="*/ 3802566 h 3824868"/>
              <a:gd name="connsiteX2" fmla="*/ 4873083 w 4873083"/>
              <a:gd name="connsiteY2" fmla="*/ 3824868 h 3824868"/>
              <a:gd name="connsiteX3" fmla="*/ 4873083 w 4873083"/>
              <a:gd name="connsiteY3" fmla="*/ 3233854 h 3824868"/>
              <a:gd name="connsiteX4" fmla="*/ 0 w 4873083"/>
              <a:gd name="connsiteY4" fmla="*/ 0 h 38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3083" h="3824868">
                <a:moveTo>
                  <a:pt x="0" y="0"/>
                </a:moveTo>
                <a:lnTo>
                  <a:pt x="4047893" y="3802566"/>
                </a:lnTo>
                <a:lnTo>
                  <a:pt x="4873083" y="3824868"/>
                </a:lnTo>
                <a:lnTo>
                  <a:pt x="4873083" y="323385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8" name="Forme libre 27"/>
          <p:cNvSpPr/>
          <p:nvPr/>
        </p:nvSpPr>
        <p:spPr>
          <a:xfrm>
            <a:off x="-22302" y="1750740"/>
            <a:ext cx="4306270" cy="1318219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556" h="1260088">
                <a:moveTo>
                  <a:pt x="11151" y="0"/>
                </a:moveTo>
                <a:lnTo>
                  <a:pt x="0" y="747132"/>
                </a:lnTo>
                <a:lnTo>
                  <a:pt x="4170556" y="1260088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9" name="Forme libre 28"/>
          <p:cNvSpPr/>
          <p:nvPr/>
        </p:nvSpPr>
        <p:spPr>
          <a:xfrm>
            <a:off x="4211960" y="1828800"/>
            <a:ext cx="4943191" cy="1240160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0" name="Forme libre 29"/>
          <p:cNvSpPr/>
          <p:nvPr/>
        </p:nvSpPr>
        <p:spPr>
          <a:xfrm>
            <a:off x="3275856" y="2943922"/>
            <a:ext cx="1672683" cy="3936380"/>
          </a:xfrm>
          <a:custGeom>
            <a:avLst/>
            <a:gdLst>
              <a:gd name="connsiteX0" fmla="*/ 970156 w 1672683"/>
              <a:gd name="connsiteY0" fmla="*/ 100361 h 3936380"/>
              <a:gd name="connsiteX1" fmla="*/ 0 w 1672683"/>
              <a:gd name="connsiteY1" fmla="*/ 3925229 h 3936380"/>
              <a:gd name="connsiteX2" fmla="*/ 1672683 w 1672683"/>
              <a:gd name="connsiteY2" fmla="*/ 3936380 h 3936380"/>
              <a:gd name="connsiteX3" fmla="*/ 925551 w 1672683"/>
              <a:gd name="connsiteY3" fmla="*/ 0 h 3936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683" h="3936380">
                <a:moveTo>
                  <a:pt x="970156" y="100361"/>
                </a:moveTo>
                <a:lnTo>
                  <a:pt x="0" y="3925229"/>
                </a:lnTo>
                <a:lnTo>
                  <a:pt x="1672683" y="3936380"/>
                </a:lnTo>
                <a:lnTo>
                  <a:pt x="925551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1" name="Forme libre 30"/>
          <p:cNvSpPr/>
          <p:nvPr/>
        </p:nvSpPr>
        <p:spPr>
          <a:xfrm>
            <a:off x="3724507" y="-22302"/>
            <a:ext cx="1003610" cy="3163270"/>
          </a:xfrm>
          <a:custGeom>
            <a:avLst/>
            <a:gdLst>
              <a:gd name="connsiteX0" fmla="*/ 0 w 1003610"/>
              <a:gd name="connsiteY0" fmla="*/ 0 h 2932770"/>
              <a:gd name="connsiteX1" fmla="*/ 512956 w 1003610"/>
              <a:gd name="connsiteY1" fmla="*/ 2932770 h 2932770"/>
              <a:gd name="connsiteX2" fmla="*/ 1003610 w 1003610"/>
              <a:gd name="connsiteY2" fmla="*/ 11151 h 2932770"/>
              <a:gd name="connsiteX3" fmla="*/ 0 w 1003610"/>
              <a:gd name="connsiteY3" fmla="*/ 0 h 293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610" h="2932770">
                <a:moveTo>
                  <a:pt x="0" y="0"/>
                </a:moveTo>
                <a:lnTo>
                  <a:pt x="512956" y="2932770"/>
                </a:lnTo>
                <a:lnTo>
                  <a:pt x="1003610" y="111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2" name="Forme libre 31"/>
          <p:cNvSpPr/>
          <p:nvPr/>
        </p:nvSpPr>
        <p:spPr>
          <a:xfrm flipV="1">
            <a:off x="-36512" y="3096364"/>
            <a:ext cx="4219805" cy="1340748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  <a:gd name="connsiteX0" fmla="*/ 11151 w 4192715"/>
              <a:gd name="connsiteY0" fmla="*/ 0 h 1303451"/>
              <a:gd name="connsiteX1" fmla="*/ 0 w 4192715"/>
              <a:gd name="connsiteY1" fmla="*/ 747132 h 1303451"/>
              <a:gd name="connsiteX2" fmla="*/ 4192715 w 4192715"/>
              <a:gd name="connsiteY2" fmla="*/ 1303451 h 1303451"/>
              <a:gd name="connsiteX3" fmla="*/ 11151 w 4192715"/>
              <a:gd name="connsiteY3" fmla="*/ 0 h 130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2715" h="1303451">
                <a:moveTo>
                  <a:pt x="11151" y="0"/>
                </a:moveTo>
                <a:lnTo>
                  <a:pt x="0" y="747132"/>
                </a:lnTo>
                <a:lnTo>
                  <a:pt x="4192715" y="1303451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3" name="Forme libre 32"/>
          <p:cNvSpPr/>
          <p:nvPr/>
        </p:nvSpPr>
        <p:spPr>
          <a:xfrm flipV="1">
            <a:off x="4211961" y="3068960"/>
            <a:ext cx="4968552" cy="1467604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Étoile à 5 branches 6"/>
          <p:cNvSpPr/>
          <p:nvPr/>
        </p:nvSpPr>
        <p:spPr>
          <a:xfrm rot="20493013">
            <a:off x="2593708" y="1277905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Étoile à 5 branches 10"/>
          <p:cNvSpPr/>
          <p:nvPr/>
        </p:nvSpPr>
        <p:spPr>
          <a:xfrm rot="1157701">
            <a:off x="5546036" y="884340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9269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L’APPRENTISSAGE </a:t>
            </a:r>
            <a:r>
              <a:rPr lang="fr-FR" dirty="0">
                <a:solidFill>
                  <a:prstClr val="white"/>
                </a:solidFill>
                <a:latin typeface="Franklin Gothic Demi" panose="020B0703020102020204" pitchFamily="34" charset="0"/>
              </a:rPr>
              <a:t>EST FAIT POUR VOUS </a:t>
            </a:r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!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…mais un peu plus tard : vous pouvez y accéder à partir de </a:t>
            </a:r>
            <a:r>
              <a:rPr lang="fr-FR" dirty="0" smtClean="0">
                <a:solidFill>
                  <a:srgbClr val="DCDC30"/>
                </a:solidFill>
                <a:latin typeface="Franklin Gothic Demi" panose="020B0703020102020204" pitchFamily="34" charset="0"/>
              </a:rPr>
              <a:t>16 ans</a:t>
            </a:r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.</a:t>
            </a:r>
          </a:p>
          <a:p>
            <a:pPr algn="ctr"/>
            <a:r>
              <a:rPr lang="fr-FR" dirty="0" smtClean="0">
                <a:solidFill>
                  <a:srgbClr val="DCDC30"/>
                </a:solidFill>
                <a:latin typeface="Franklin Gothic Demi" panose="020B0703020102020204" pitchFamily="34" charset="0"/>
              </a:rPr>
              <a:t>GARDEZ EN TÊTE LES INFORMATIONS SUIVANTES :  </a:t>
            </a:r>
            <a:endParaRPr lang="fr-FR" dirty="0">
              <a:solidFill>
                <a:srgbClr val="DCDC3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520" y="2998693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Vous êtes à la fois dans un centre de formation </a:t>
            </a:r>
          </a:p>
          <a:p>
            <a:pPr algn="ctr"/>
            <a:r>
              <a:rPr lang="fr-FR" sz="1200" b="1" dirty="0">
                <a:solidFill>
                  <a:prstClr val="white"/>
                </a:solidFill>
              </a:rPr>
              <a:t>et dans une entreprise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49842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131840" y="3183359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Vous percevez un salaire </a:t>
            </a:r>
            <a:endParaRPr lang="fr-FR" sz="1200" b="1" dirty="0" smtClean="0">
              <a:solidFill>
                <a:prstClr val="white"/>
              </a:solidFill>
            </a:endParaRPr>
          </a:p>
          <a:p>
            <a:pPr algn="ctr"/>
            <a:r>
              <a:rPr lang="fr-FR" sz="1200" b="1" dirty="0" smtClean="0">
                <a:solidFill>
                  <a:prstClr val="white"/>
                </a:solidFill>
              </a:rPr>
              <a:t>tout </a:t>
            </a:r>
            <a:r>
              <a:rPr lang="fr-FR" sz="1200" b="1" dirty="0">
                <a:solidFill>
                  <a:prstClr val="white"/>
                </a:solidFill>
              </a:rPr>
              <a:t>en étant </a:t>
            </a:r>
            <a:r>
              <a:rPr lang="fr-FR" sz="1200" b="1" dirty="0" smtClean="0">
                <a:solidFill>
                  <a:prstClr val="white"/>
                </a:solidFill>
              </a:rPr>
              <a:t> </a:t>
            </a:r>
            <a:r>
              <a:rPr lang="fr-FR" sz="1200" b="1" dirty="0" err="1" smtClean="0">
                <a:solidFill>
                  <a:prstClr val="white"/>
                </a:solidFill>
              </a:rPr>
              <a:t>formé.e</a:t>
            </a:r>
            <a:endParaRPr lang="fr-FR" sz="1200" b="1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84168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084168" y="2852936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Vous  êtes </a:t>
            </a:r>
            <a:r>
              <a:rPr lang="fr-FR" sz="1200" b="1" dirty="0" err="1">
                <a:solidFill>
                  <a:prstClr val="white"/>
                </a:solidFill>
              </a:rPr>
              <a:t>accompagné.e</a:t>
            </a:r>
            <a:r>
              <a:rPr lang="fr-FR" sz="1200" b="1" dirty="0">
                <a:solidFill>
                  <a:prstClr val="white"/>
                </a:solidFill>
              </a:rPr>
              <a:t> </a:t>
            </a:r>
            <a:endParaRPr lang="fr-FR" sz="1200" b="1" dirty="0" smtClean="0">
              <a:solidFill>
                <a:prstClr val="white"/>
              </a:solidFill>
            </a:endParaRPr>
          </a:p>
          <a:p>
            <a:pPr algn="ctr"/>
            <a:r>
              <a:rPr lang="fr-FR" sz="1200" b="1" dirty="0" smtClean="0">
                <a:solidFill>
                  <a:prstClr val="white"/>
                </a:solidFill>
              </a:rPr>
              <a:t>par </a:t>
            </a:r>
            <a:r>
              <a:rPr lang="fr-FR" sz="1200" b="1" dirty="0">
                <a:solidFill>
                  <a:prstClr val="white"/>
                </a:solidFill>
              </a:rPr>
              <a:t>un maître d’apprentissage </a:t>
            </a:r>
          </a:p>
          <a:p>
            <a:pPr algn="ctr"/>
            <a:r>
              <a:rPr lang="fr-FR" sz="1200" b="1" dirty="0">
                <a:solidFill>
                  <a:prstClr val="white"/>
                </a:solidFill>
              </a:rPr>
              <a:t>dans l’entreprise et par un tuteur dans le centre de formation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1520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51520" y="4653136"/>
            <a:ext cx="2304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Vous  optimisez vos chances de trouver un emploi </a:t>
            </a:r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fr-FR" sz="1200" b="1" dirty="0">
                <a:solidFill>
                  <a:prstClr val="white"/>
                </a:solidFill>
              </a:rPr>
              <a:t>70% des apprentis trouvent un contrat dans les 6 mois après l’obtention du diplôme !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149842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084168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3" name="Rectangle à coins arrondis 22">
            <a:hlinkClick r:id="rId2" action="ppaction://hlinksldjump"/>
          </p:cNvPr>
          <p:cNvSpPr/>
          <p:nvPr/>
        </p:nvSpPr>
        <p:spPr>
          <a:xfrm>
            <a:off x="3347864" y="5949280"/>
            <a:ext cx="1944216" cy="504056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4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3131840" y="5014917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Vous obtenez un diplôme, </a:t>
            </a:r>
          </a:p>
          <a:p>
            <a:pPr algn="ctr"/>
            <a:r>
              <a:rPr lang="fr-FR" sz="1200" b="1" dirty="0">
                <a:solidFill>
                  <a:prstClr val="white"/>
                </a:solidFill>
              </a:rPr>
              <a:t>sans passer tout votre temps </a:t>
            </a:r>
            <a:endParaRPr lang="fr-FR" sz="1200" b="1" dirty="0" smtClean="0">
              <a:solidFill>
                <a:prstClr val="white"/>
              </a:solidFill>
            </a:endParaRPr>
          </a:p>
          <a:p>
            <a:pPr algn="ctr"/>
            <a:r>
              <a:rPr lang="fr-FR" sz="1200" b="1" dirty="0" smtClean="0">
                <a:solidFill>
                  <a:prstClr val="white"/>
                </a:solidFill>
              </a:rPr>
              <a:t>à </a:t>
            </a:r>
            <a:r>
              <a:rPr lang="fr-FR" sz="1200" b="1" dirty="0">
                <a:solidFill>
                  <a:prstClr val="white"/>
                </a:solidFill>
              </a:rPr>
              <a:t>l’école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6084168" y="4830251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white"/>
                </a:solidFill>
              </a:rPr>
              <a:t>Votre formation </a:t>
            </a:r>
          </a:p>
          <a:p>
            <a:pPr algn="ctr"/>
            <a:r>
              <a:rPr lang="fr-FR" sz="1200" b="1" dirty="0">
                <a:solidFill>
                  <a:prstClr val="white"/>
                </a:solidFill>
              </a:rPr>
              <a:t>est prise en charge </a:t>
            </a:r>
          </a:p>
          <a:p>
            <a:pPr algn="ctr"/>
            <a:r>
              <a:rPr lang="fr-FR" sz="1200" b="1" dirty="0">
                <a:solidFill>
                  <a:prstClr val="white"/>
                </a:solidFill>
              </a:rPr>
              <a:t>et il existe des aides pour les apprentis.</a:t>
            </a:r>
          </a:p>
        </p:txBody>
      </p:sp>
      <p:sp>
        <p:nvSpPr>
          <p:cNvPr id="43" name="Étoile à 5 branches 42"/>
          <p:cNvSpPr/>
          <p:nvPr/>
        </p:nvSpPr>
        <p:spPr>
          <a:xfrm rot="20493013">
            <a:off x="217444" y="1172372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6" name="Étoile à 5 branches 45"/>
          <p:cNvSpPr/>
          <p:nvPr/>
        </p:nvSpPr>
        <p:spPr>
          <a:xfrm rot="417349">
            <a:off x="628225" y="784753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7" name="Étoile à 5 branches 46"/>
          <p:cNvSpPr/>
          <p:nvPr/>
        </p:nvSpPr>
        <p:spPr>
          <a:xfrm rot="417349">
            <a:off x="765814" y="1351005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8" name="Étoile à 5 branches 47"/>
          <p:cNvSpPr/>
          <p:nvPr/>
        </p:nvSpPr>
        <p:spPr>
          <a:xfrm rot="20493013">
            <a:off x="8225882" y="812332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9" name="Étoile à 5 branches 48"/>
          <p:cNvSpPr/>
          <p:nvPr/>
        </p:nvSpPr>
        <p:spPr>
          <a:xfrm rot="417349">
            <a:off x="8774251" y="1134982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0" name="Étoile à 5 branches 49"/>
          <p:cNvSpPr/>
          <p:nvPr/>
        </p:nvSpPr>
        <p:spPr>
          <a:xfrm rot="417349">
            <a:off x="8342203" y="1278997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1" name="Bouton d'action : Personnalisé 50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2" name="Connecteur droit 51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554" b="89809" l="4167" r="898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61642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399" b="100000" l="0" r="98585">
                        <a14:foregroundMark x1="24057" y1="48252" x2="24057" y2="48252"/>
                        <a14:foregroundMark x1="25000" y1="41958" x2="25000" y2="41958"/>
                        <a14:foregroundMark x1="24057" y1="39161" x2="24057" y2="37063"/>
                        <a14:foregroundMark x1="23585" y1="32867" x2="23585" y2="32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20888"/>
            <a:ext cx="576064" cy="388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39" b="95935" l="9434" r="943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20888"/>
            <a:ext cx="46541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2778" b="98148" l="4969" r="900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365104"/>
            <a:ext cx="792088" cy="53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826" l="9396" r="9396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24992"/>
            <a:ext cx="432048" cy="40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432" l="0" r="100000">
                        <a14:foregroundMark x1="56452" y1="13636" x2="56452" y2="1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365104"/>
            <a:ext cx="511002" cy="483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ectangle à coins arrondis 60"/>
          <p:cNvSpPr/>
          <p:nvPr/>
        </p:nvSpPr>
        <p:spPr>
          <a:xfrm>
            <a:off x="1835696" y="5949280"/>
            <a:ext cx="1296144" cy="50400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Bouton d'action : Personnalisé 61">
            <a:hlinkClick r:id="" action="ppaction://hlinkshowjump?jump=endshow" highlightClick="1"/>
          </p:cNvPr>
          <p:cNvSpPr/>
          <p:nvPr/>
        </p:nvSpPr>
        <p:spPr>
          <a:xfrm>
            <a:off x="1943708" y="6021260"/>
            <a:ext cx="1080120" cy="36004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QUITTER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29119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UNE AUTRE VOIE QUE CELLE DE L’APPRENTISSAGE EST PLUS ADAPTÉE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1560" y="1772816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Franklin Gothic Demi" panose="020B0703020102020204" pitchFamily="34" charset="0"/>
              </a:rPr>
              <a:t>VOUS POUVEZ PAR EXEMPLE : </a:t>
            </a:r>
          </a:p>
          <a:p>
            <a:endParaRPr lang="fr-FR" sz="1600" dirty="0">
              <a:latin typeface="Franklin Gothic Demi" panose="020B0703020102020204" pitchFamily="34" charset="0"/>
            </a:endParaRPr>
          </a:p>
          <a:p>
            <a:endParaRPr lang="fr-FR" sz="1600" dirty="0">
              <a:latin typeface="Franklin Gothic Demi" panose="020B0703020102020204" pitchFamily="34" charset="0"/>
            </a:endParaRPr>
          </a:p>
        </p:txBody>
      </p:sp>
      <p:sp>
        <p:nvSpPr>
          <p:cNvPr id="7" name="Étoile à 5 branches 6"/>
          <p:cNvSpPr/>
          <p:nvPr/>
        </p:nvSpPr>
        <p:spPr>
          <a:xfrm rot="20493013">
            <a:off x="145436" y="2540524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11561" y="2514382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Franklin Gothic Demi" panose="020B0703020102020204" pitchFamily="34" charset="0"/>
              </a:rPr>
              <a:t>Entrer en contrat de professionnalisation</a:t>
            </a:r>
            <a:r>
              <a:rPr lang="fr-FR" sz="1600" dirty="0">
                <a:latin typeface="Franklin Gothic Demi" panose="020B0703020102020204" pitchFamily="34" charset="0"/>
              </a:rPr>
              <a:t> </a:t>
            </a:r>
            <a:endParaRPr lang="fr-FR" sz="1600" dirty="0" smtClean="0">
              <a:latin typeface="Franklin Gothic Demi" panose="020B0703020102020204" pitchFamily="34" charset="0"/>
            </a:endParaRPr>
          </a:p>
          <a:p>
            <a:r>
              <a:rPr lang="fr-FR" sz="1600" dirty="0" smtClean="0">
                <a:latin typeface="Franklin Gothic Demi" panose="020B0703020102020204" pitchFamily="34" charset="0"/>
              </a:rPr>
              <a:t>pour être </a:t>
            </a:r>
            <a:r>
              <a:rPr lang="fr-FR" sz="1600" dirty="0" err="1" smtClean="0">
                <a:latin typeface="Franklin Gothic Demi" panose="020B0703020102020204" pitchFamily="34" charset="0"/>
              </a:rPr>
              <a:t>formé.e</a:t>
            </a:r>
            <a:r>
              <a:rPr lang="fr-FR" sz="1600" dirty="0" smtClean="0">
                <a:latin typeface="Franklin Gothic Demi" panose="020B0703020102020204" pitchFamily="34" charset="0"/>
              </a:rPr>
              <a:t> tout en travaillant (sous conditions)</a:t>
            </a:r>
            <a:endParaRPr lang="fr-FR" sz="1600" dirty="0">
              <a:latin typeface="Franklin Gothic Demi" panose="020B07030201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11560" y="3522495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Franklin Gothic Demi" panose="020B0703020102020204" pitchFamily="34" charset="0"/>
              </a:rPr>
              <a:t>Trouver une formation financée</a:t>
            </a:r>
            <a:endParaRPr lang="fr-FR" sz="1600" dirty="0">
              <a:latin typeface="Franklin Gothic Demi" panose="020B0703020102020204" pitchFamily="34" charset="0"/>
            </a:endParaRPr>
          </a:p>
        </p:txBody>
      </p:sp>
      <p:sp>
        <p:nvSpPr>
          <p:cNvPr id="10" name="Étoile à 5 branches 9"/>
          <p:cNvSpPr/>
          <p:nvPr/>
        </p:nvSpPr>
        <p:spPr>
          <a:xfrm rot="20493013">
            <a:off x="145436" y="3545732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11" name="Rectangle à coins arrondis 10">
            <a:hlinkClick r:id="rId2"/>
          </p:cNvPr>
          <p:cNvSpPr/>
          <p:nvPr/>
        </p:nvSpPr>
        <p:spPr>
          <a:xfrm>
            <a:off x="6373216" y="2636912"/>
            <a:ext cx="1619672" cy="360040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2" name="Rectangle à coins arrondis 11">
            <a:hlinkClick r:id="rId3"/>
          </p:cNvPr>
          <p:cNvSpPr/>
          <p:nvPr/>
        </p:nvSpPr>
        <p:spPr>
          <a:xfrm>
            <a:off x="6373216" y="3501009"/>
            <a:ext cx="1619672" cy="360040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11560" y="4509121"/>
            <a:ext cx="7776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Franklin Gothic Demi" panose="020B0703020102020204" pitchFamily="34" charset="0"/>
              </a:rPr>
              <a:t>Obtenir un diplôme correspondant à votre métier</a:t>
            </a:r>
          </a:p>
          <a:p>
            <a:r>
              <a:rPr lang="fr-FR" sz="1400" dirty="0" smtClean="0">
                <a:latin typeface="Franklin Gothic Demi" panose="020B0703020102020204" pitchFamily="34" charset="0"/>
              </a:rPr>
              <a:t>Possible à partir d’un an d’expérience professionnelle</a:t>
            </a:r>
            <a:endParaRPr lang="fr-FR" sz="1400" dirty="0">
              <a:latin typeface="Franklin Gothic Demi" panose="020B0703020102020204" pitchFamily="34" charset="0"/>
            </a:endParaRPr>
          </a:p>
        </p:txBody>
      </p:sp>
      <p:sp>
        <p:nvSpPr>
          <p:cNvPr id="17" name="Étoile à 5 branches 16"/>
          <p:cNvSpPr/>
          <p:nvPr/>
        </p:nvSpPr>
        <p:spPr>
          <a:xfrm rot="20493013">
            <a:off x="145436" y="4550940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18" name="Rectangle à coins arrondis 17">
            <a:hlinkClick r:id="rId4"/>
          </p:cNvPr>
          <p:cNvSpPr/>
          <p:nvPr/>
        </p:nvSpPr>
        <p:spPr>
          <a:xfrm>
            <a:off x="6408712" y="4653137"/>
            <a:ext cx="1619672" cy="360040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11560" y="5580529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Franklin Gothic Demi" panose="020B0703020102020204" pitchFamily="34" charset="0"/>
              </a:rPr>
              <a:t>Connaître d’autres opportunités grâce aux aides existantes</a:t>
            </a:r>
            <a:endParaRPr lang="fr-FR" sz="1600" dirty="0">
              <a:latin typeface="Franklin Gothic Demi" panose="020B0703020102020204" pitchFamily="34" charset="0"/>
            </a:endParaRPr>
          </a:p>
        </p:txBody>
      </p:sp>
      <p:sp>
        <p:nvSpPr>
          <p:cNvPr id="20" name="Étoile à 5 branches 19"/>
          <p:cNvSpPr/>
          <p:nvPr/>
        </p:nvSpPr>
        <p:spPr>
          <a:xfrm rot="20493013">
            <a:off x="145436" y="5556148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21" name="Rectangle à coins arrondis 20">
            <a:hlinkClick r:id="rId5"/>
          </p:cNvPr>
          <p:cNvSpPr/>
          <p:nvPr/>
        </p:nvSpPr>
        <p:spPr>
          <a:xfrm>
            <a:off x="6408712" y="5517232"/>
            <a:ext cx="1619672" cy="360040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25" name="Bouton d'action : Personnalisé 24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25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588224" y="6237368"/>
            <a:ext cx="1296144" cy="50400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Bouton d'action : Personnalisé 22">
            <a:hlinkClick r:id="" action="ppaction://hlinkshowjump?jump=endshow" highlightClick="1"/>
          </p:cNvPr>
          <p:cNvSpPr/>
          <p:nvPr/>
        </p:nvSpPr>
        <p:spPr>
          <a:xfrm>
            <a:off x="6696236" y="6309348"/>
            <a:ext cx="1080120" cy="36004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QUITTER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23175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LIENS UTILES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2348880"/>
            <a:ext cx="734481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L’apprentissage </a:t>
            </a:r>
          </a:p>
          <a:p>
            <a:r>
              <a:rPr lang="fr-FR" sz="1400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Conditions, durée, salaire perçu, démarches…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Les métiers et diplômes accessibles par l’apprentissage </a:t>
            </a:r>
          </a:p>
          <a:p>
            <a:r>
              <a:rPr lang="fr-FR" sz="1400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Liste par secteur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Définir le projet professionnel  </a:t>
            </a:r>
          </a:p>
          <a:p>
            <a:r>
              <a:rPr lang="fr-FR" sz="1400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S’orienter, trouver un métier, connaître ses compétences, …</a:t>
            </a:r>
          </a:p>
          <a:p>
            <a:endParaRPr lang="fr-FR" sz="1400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Découvrir le centre de formation</a:t>
            </a:r>
          </a:p>
          <a:p>
            <a:r>
              <a:rPr lang="fr-FR" sz="1400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Et les entreprises qui recrutent en apprentissage près de chez vous</a:t>
            </a:r>
          </a:p>
          <a:p>
            <a:endParaRPr lang="fr-FR" sz="1400" dirty="0" smtClean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sz="1400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Connaître les aides pour les apprentis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7" name="Étoile à 5 branches 6"/>
          <p:cNvSpPr/>
          <p:nvPr/>
        </p:nvSpPr>
        <p:spPr>
          <a:xfrm rot="20493013">
            <a:off x="433467" y="2436884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Étoile à 5 branches 7"/>
          <p:cNvSpPr/>
          <p:nvPr/>
        </p:nvSpPr>
        <p:spPr>
          <a:xfrm rot="20493013">
            <a:off x="433467" y="3180966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5 branches 8"/>
          <p:cNvSpPr/>
          <p:nvPr/>
        </p:nvSpPr>
        <p:spPr>
          <a:xfrm rot="20493013">
            <a:off x="433467" y="3925048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 rot="20493013">
            <a:off x="433467" y="4669131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toile à 5 branches 10"/>
          <p:cNvSpPr/>
          <p:nvPr/>
        </p:nvSpPr>
        <p:spPr>
          <a:xfrm rot="20493013">
            <a:off x="433468" y="5461219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>
            <a:hlinkClick r:id="rId2"/>
          </p:cNvPr>
          <p:cNvSpPr/>
          <p:nvPr/>
        </p:nvSpPr>
        <p:spPr>
          <a:xfrm>
            <a:off x="6984776" y="2492896"/>
            <a:ext cx="1619672" cy="360040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3" name="Rectangle à coins arrondis 12">
            <a:hlinkClick r:id="rId3"/>
          </p:cNvPr>
          <p:cNvSpPr/>
          <p:nvPr/>
        </p:nvSpPr>
        <p:spPr>
          <a:xfrm>
            <a:off x="6984776" y="3230978"/>
            <a:ext cx="1619672" cy="360040"/>
          </a:xfrm>
          <a:prstGeom prst="roundRect">
            <a:avLst>
              <a:gd name="adj" fmla="val 46903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4" name="Rectangle à coins arrondis 13">
            <a:hlinkClick r:id="rId4"/>
          </p:cNvPr>
          <p:cNvSpPr/>
          <p:nvPr/>
        </p:nvSpPr>
        <p:spPr>
          <a:xfrm>
            <a:off x="6984776" y="3969060"/>
            <a:ext cx="1619672" cy="360040"/>
          </a:xfrm>
          <a:prstGeom prst="roundRect">
            <a:avLst>
              <a:gd name="adj" fmla="val 46903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5" name="Rectangle à coins arrondis 14">
            <a:hlinkClick r:id="rId5"/>
          </p:cNvPr>
          <p:cNvSpPr/>
          <p:nvPr/>
        </p:nvSpPr>
        <p:spPr>
          <a:xfrm>
            <a:off x="6984776" y="5445224"/>
            <a:ext cx="1619672" cy="360040"/>
          </a:xfrm>
          <a:prstGeom prst="roundRect">
            <a:avLst>
              <a:gd name="adj" fmla="val 46903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6" name="Rectangle à coins arrondis 15">
            <a:hlinkClick r:id="rId6"/>
          </p:cNvPr>
          <p:cNvSpPr/>
          <p:nvPr/>
        </p:nvSpPr>
        <p:spPr>
          <a:xfrm>
            <a:off x="6984776" y="4707142"/>
            <a:ext cx="1619672" cy="360040"/>
          </a:xfrm>
          <a:prstGeom prst="roundRect">
            <a:avLst>
              <a:gd name="adj" fmla="val 46903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prstClr val="black"/>
                </a:solidFill>
              </a:rPr>
              <a:t>Ca m’intéresse,</a:t>
            </a:r>
          </a:p>
          <a:p>
            <a:pPr algn="ctr"/>
            <a:r>
              <a:rPr lang="fr-FR" sz="1100" dirty="0">
                <a:solidFill>
                  <a:prstClr val="black"/>
                </a:solidFill>
              </a:rPr>
              <a:t> je veux en savoir +</a:t>
            </a:r>
          </a:p>
        </p:txBody>
      </p:sp>
      <p:sp>
        <p:nvSpPr>
          <p:cNvPr id="17" name="Bouton d'action : Personnalisé 16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à coins arrondis 20"/>
          <p:cNvSpPr/>
          <p:nvPr/>
        </p:nvSpPr>
        <p:spPr>
          <a:xfrm>
            <a:off x="7164288" y="6165360"/>
            <a:ext cx="1296144" cy="50400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Bouton d'action : Personnalisé 21">
            <a:hlinkClick r:id="" action="ppaction://hlinkshowjump?jump=endshow" highlightClick="1"/>
          </p:cNvPr>
          <p:cNvSpPr/>
          <p:nvPr/>
        </p:nvSpPr>
        <p:spPr>
          <a:xfrm>
            <a:off x="7272300" y="6237340"/>
            <a:ext cx="1080120" cy="36004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QUITTER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83655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POUR MOI, ÊTRE À L’ÉCOLE C’EST</a:t>
            </a:r>
            <a:endParaRPr lang="fr-FR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131839" y="2996952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Franklin Gothic Demi" panose="020B0703020102020204" pitchFamily="34" charset="0"/>
              </a:rPr>
              <a:t>Une obligation</a:t>
            </a:r>
          </a:p>
          <a:p>
            <a:endParaRPr lang="fr-FR" dirty="0">
              <a:latin typeface="Franklin Gothic Demi" panose="020B0703020102020204" pitchFamily="34" charset="0"/>
            </a:endParaRPr>
          </a:p>
          <a:p>
            <a:r>
              <a:rPr lang="fr-FR" dirty="0" smtClean="0">
                <a:latin typeface="Franklin Gothic Demi" panose="020B0703020102020204" pitchFamily="34" charset="0"/>
              </a:rPr>
              <a:t>Une contrainte</a:t>
            </a:r>
          </a:p>
          <a:p>
            <a:endParaRPr lang="fr-FR" dirty="0">
              <a:latin typeface="Franklin Gothic Demi" panose="020B0703020102020204" pitchFamily="34" charset="0"/>
            </a:endParaRPr>
          </a:p>
          <a:p>
            <a:r>
              <a:rPr lang="fr-FR" dirty="0" smtClean="0">
                <a:latin typeface="Franklin Gothic Demi" panose="020B0703020102020204" pitchFamily="34" charset="0"/>
              </a:rPr>
              <a:t>Un plaisir</a:t>
            </a:r>
            <a:endParaRPr lang="fr-FR" dirty="0">
              <a:latin typeface="Franklin Gothic Demi" panose="020B0703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86" y="4077072"/>
            <a:ext cx="432048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125" b="96875" l="4286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68150"/>
            <a:ext cx="504056" cy="46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51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86" y="3537013"/>
            <a:ext cx="439131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hlinkClick r:id="rId8" action="ppaction://hlinksldjump"/>
          </p:cNvPr>
          <p:cNvSpPr/>
          <p:nvPr/>
        </p:nvSpPr>
        <p:spPr>
          <a:xfrm>
            <a:off x="0" y="2204864"/>
            <a:ext cx="914400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Bouton d'action : Personnalisé 9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009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JE VOUDRAIS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59832" y="2737722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Travailler  tout de suite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Continuer à me former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Les deux à la fois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97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08920"/>
            <a:ext cx="360040" cy="36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87" b="86957" l="3371" r="955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67993"/>
            <a:ext cx="504056" cy="521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529" b="96471" l="9016" r="885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861048"/>
            <a:ext cx="62011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hlinkClick r:id="rId8" action="ppaction://hlinksldjump"/>
          </p:cNvPr>
          <p:cNvSpPr/>
          <p:nvPr/>
        </p:nvSpPr>
        <p:spPr>
          <a:xfrm>
            <a:off x="0" y="2204864"/>
            <a:ext cx="914400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Bouton d'action : Personnalisé 9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8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692" b="88462" l="0" r="954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126" y="4077072"/>
            <a:ext cx="432048" cy="51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326" b="95349" l="6250" r="93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122" y="3501008"/>
            <a:ext cx="504056" cy="4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33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325" y="4581128"/>
            <a:ext cx="45365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100000" l="877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85492"/>
            <a:ext cx="5429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ENTRER DANS LA VIE ACTIVE, C’EST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06613" y="2737722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Une habitude : j’ai déjà travaillé en entreprise/</a:t>
            </a: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je suis déjà en poste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Une peur : je ne me sens pas </a:t>
            </a:r>
            <a:r>
              <a:rPr lang="fr-FR" dirty="0" err="1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prêt.e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Une envie : je voudrais déjà y être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Je ne sais pas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9" name="Rectangle 8">
            <a:hlinkClick r:id="rId10" action="ppaction://hlinksldjump"/>
          </p:cNvPr>
          <p:cNvSpPr/>
          <p:nvPr/>
        </p:nvSpPr>
        <p:spPr>
          <a:xfrm>
            <a:off x="0" y="2204864"/>
            <a:ext cx="914400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Bouton d'action : Personnalisé 10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76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0" y="3789040"/>
            <a:ext cx="432048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3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182" y="4293096"/>
            <a:ext cx="45365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15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64236"/>
            <a:ext cx="504056" cy="452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6429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277" y="2708920"/>
            <a:ext cx="49505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POUR MOI, AVOIR UN CONTRAT DE TRAVAIL SIGNIFIE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59832" y="2737722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Avoir un salaire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Me sentir utile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Réaliser quelque chose de concret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Je ne sais pas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7" name="Rectangle 6">
            <a:hlinkClick r:id="rId10" action="ppaction://hlinksldjump"/>
          </p:cNvPr>
          <p:cNvSpPr/>
          <p:nvPr/>
        </p:nvSpPr>
        <p:spPr>
          <a:xfrm>
            <a:off x="0" y="2204864"/>
            <a:ext cx="914400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Bouton d'action : Personnalisé 10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65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72" b="94737" l="0" r="966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655" y="2780928"/>
            <a:ext cx="576064" cy="556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4118" l="7407" r="888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56992"/>
            <a:ext cx="60995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704" b="88889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659" y="4005064"/>
            <a:ext cx="50405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SUIVRE UNE FORMATION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55776" y="2881738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Ne m’intéresse pas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Est un + pour trouver du travail/changer de métier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Est trop compliqué/long/cher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7" name="Rectangle 6">
            <a:hlinkClick r:id="rId8" action="ppaction://hlinksldjump"/>
          </p:cNvPr>
          <p:cNvSpPr/>
          <p:nvPr/>
        </p:nvSpPr>
        <p:spPr>
          <a:xfrm>
            <a:off x="0" y="2204864"/>
            <a:ext cx="914400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Bouton d'action : Personnalisé 9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89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938" r="894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24944"/>
            <a:ext cx="50773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9938" r="894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29000"/>
            <a:ext cx="50773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9938" r="894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933056"/>
            <a:ext cx="50773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MON  ÂGE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699792" y="2953746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Moins de 16 ans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Entre 16 et 29 ans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Plus de 29 ans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3" name="Rectangle 2">
            <a:hlinkClick r:id="rId6" action="ppaction://hlinksldjump"/>
          </p:cNvPr>
          <p:cNvSpPr/>
          <p:nvPr/>
        </p:nvSpPr>
        <p:spPr>
          <a:xfrm>
            <a:off x="0" y="2708920"/>
            <a:ext cx="914400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hlinkClick r:id="rId7" action="ppaction://hlinksldjump"/>
          </p:cNvPr>
          <p:cNvSpPr/>
          <p:nvPr/>
        </p:nvSpPr>
        <p:spPr>
          <a:xfrm>
            <a:off x="36512" y="3284984"/>
            <a:ext cx="914400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hlinkClick r:id="rId8" action="ppaction://hlinksldjump"/>
          </p:cNvPr>
          <p:cNvSpPr/>
          <p:nvPr/>
        </p:nvSpPr>
        <p:spPr>
          <a:xfrm>
            <a:off x="36512" y="3861048"/>
            <a:ext cx="914400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Bouton d'action : Personnalisé 11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66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100000" l="8824" r="100000">
                        <a14:foregroundMark x1="51471" y1="55714" x2="51471" y2="55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248" y="2708920"/>
            <a:ext cx="432048" cy="444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3333" l="0" r="959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248" y="4437112"/>
            <a:ext cx="432048" cy="396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2159224" y="32849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gency FB" panose="020B0503020202020204" pitchFamily="34" charset="0"/>
              </a:rPr>
              <a:t>MDPH</a:t>
            </a:r>
            <a:endParaRPr lang="fr-FR" dirty="0">
              <a:latin typeface="Agency FB" panose="020B0503020202020204" pitchFamily="34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244" y="3861048"/>
            <a:ext cx="504056" cy="39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JE SUIS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23320" y="2737722"/>
            <a:ext cx="4896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En création d’entreprise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err="1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Reconnu.e</a:t>
            </a:r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  </a:t>
            </a:r>
            <a:r>
              <a:rPr lang="fr-FR" dirty="0" err="1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travailleur.euse</a:t>
            </a:r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 </a:t>
            </a:r>
            <a:r>
              <a:rPr lang="fr-FR" dirty="0" err="1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handicapé.e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Ancien sportif de haut niveau</a:t>
            </a:r>
          </a:p>
          <a:p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r>
              <a:rPr lang="fr-FR" dirty="0" smtClean="0">
                <a:solidFill>
                  <a:prstClr val="black"/>
                </a:solidFill>
                <a:latin typeface="Franklin Gothic Demi" panose="020B0703020102020204" pitchFamily="34" charset="0"/>
              </a:rPr>
              <a:t>Je ne suis pas dans l’une de ces situations</a:t>
            </a:r>
            <a:endParaRPr lang="fr-FR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7" name="Rectangle 6">
            <a:hlinkClick r:id="rId8" action="ppaction://hlinksldjump"/>
          </p:cNvPr>
          <p:cNvSpPr/>
          <p:nvPr/>
        </p:nvSpPr>
        <p:spPr>
          <a:xfrm>
            <a:off x="0" y="2492896"/>
            <a:ext cx="9144000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hlinkClick r:id="rId9" action="ppaction://hlinksldjump"/>
          </p:cNvPr>
          <p:cNvSpPr/>
          <p:nvPr/>
        </p:nvSpPr>
        <p:spPr>
          <a:xfrm>
            <a:off x="0" y="4365104"/>
            <a:ext cx="914400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Bouton d'action : Personnalisé 11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39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/>
          <p:nvPr/>
        </p:nvSpPr>
        <p:spPr>
          <a:xfrm>
            <a:off x="0" y="11151"/>
            <a:ext cx="4283968" cy="3057809"/>
          </a:xfrm>
          <a:custGeom>
            <a:avLst/>
            <a:gdLst>
              <a:gd name="connsiteX0" fmla="*/ 0 w 4293220"/>
              <a:gd name="connsiteY0" fmla="*/ 0 h 2988527"/>
              <a:gd name="connsiteX1" fmla="*/ 0 w 4293220"/>
              <a:gd name="connsiteY1" fmla="*/ 635620 h 2988527"/>
              <a:gd name="connsiteX2" fmla="*/ 4293220 w 4293220"/>
              <a:gd name="connsiteY2" fmla="*/ 2988527 h 2988527"/>
              <a:gd name="connsiteX3" fmla="*/ 669073 w 4293220"/>
              <a:gd name="connsiteY3" fmla="*/ 0 h 2988527"/>
              <a:gd name="connsiteX4" fmla="*/ 0 w 4293220"/>
              <a:gd name="connsiteY4" fmla="*/ 0 h 298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3220" h="2988527">
                <a:moveTo>
                  <a:pt x="0" y="0"/>
                </a:moveTo>
                <a:lnTo>
                  <a:pt x="0" y="635620"/>
                </a:lnTo>
                <a:lnTo>
                  <a:pt x="4293220" y="2988527"/>
                </a:lnTo>
                <a:lnTo>
                  <a:pt x="66907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/>
          <p:nvPr/>
        </p:nvSpPr>
        <p:spPr>
          <a:xfrm>
            <a:off x="4139953" y="11151"/>
            <a:ext cx="5004048" cy="3129817"/>
          </a:xfrm>
          <a:custGeom>
            <a:avLst/>
            <a:gdLst>
              <a:gd name="connsiteX0" fmla="*/ 0 w 4839629"/>
              <a:gd name="connsiteY0" fmla="*/ 2955073 h 2955073"/>
              <a:gd name="connsiteX1" fmla="*/ 4081346 w 4839629"/>
              <a:gd name="connsiteY1" fmla="*/ 0 h 2955073"/>
              <a:gd name="connsiteX2" fmla="*/ 4828478 w 4839629"/>
              <a:gd name="connsiteY2" fmla="*/ 0 h 2955073"/>
              <a:gd name="connsiteX3" fmla="*/ 4839629 w 4839629"/>
              <a:gd name="connsiteY3" fmla="*/ 602166 h 2955073"/>
              <a:gd name="connsiteX4" fmla="*/ 0 w 4839629"/>
              <a:gd name="connsiteY4" fmla="*/ 2955073 h 2955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9629" h="2955073">
                <a:moveTo>
                  <a:pt x="0" y="2955073"/>
                </a:moveTo>
                <a:lnTo>
                  <a:pt x="4081346" y="0"/>
                </a:lnTo>
                <a:lnTo>
                  <a:pt x="4828478" y="0"/>
                </a:lnTo>
                <a:lnTo>
                  <a:pt x="4839629" y="602166"/>
                </a:lnTo>
                <a:lnTo>
                  <a:pt x="0" y="295507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/>
          <p:nvPr/>
        </p:nvSpPr>
        <p:spPr>
          <a:xfrm>
            <a:off x="-33454" y="3044283"/>
            <a:ext cx="4293220" cy="3813717"/>
          </a:xfrm>
          <a:custGeom>
            <a:avLst/>
            <a:gdLst>
              <a:gd name="connsiteX0" fmla="*/ 4293220 w 4293220"/>
              <a:gd name="connsiteY0" fmla="*/ 78059 h 3891776"/>
              <a:gd name="connsiteX1" fmla="*/ 0 w 4293220"/>
              <a:gd name="connsiteY1" fmla="*/ 3256156 h 3891776"/>
              <a:gd name="connsiteX2" fmla="*/ 22303 w 4293220"/>
              <a:gd name="connsiteY2" fmla="*/ 3891776 h 3891776"/>
              <a:gd name="connsiteX3" fmla="*/ 735981 w 4293220"/>
              <a:gd name="connsiteY3" fmla="*/ 3891776 h 3891776"/>
              <a:gd name="connsiteX4" fmla="*/ 4215161 w 4293220"/>
              <a:gd name="connsiteY4" fmla="*/ 0 h 3891776"/>
              <a:gd name="connsiteX0" fmla="*/ 4293220 w 4304370"/>
              <a:gd name="connsiteY0" fmla="*/ 0 h 3813717"/>
              <a:gd name="connsiteX1" fmla="*/ 0 w 4304370"/>
              <a:gd name="connsiteY1" fmla="*/ 3178097 h 3813717"/>
              <a:gd name="connsiteX2" fmla="*/ 22303 w 4304370"/>
              <a:gd name="connsiteY2" fmla="*/ 3813717 h 3813717"/>
              <a:gd name="connsiteX3" fmla="*/ 735981 w 4304370"/>
              <a:gd name="connsiteY3" fmla="*/ 3813717 h 3813717"/>
              <a:gd name="connsiteX4" fmla="*/ 4304370 w 4304370"/>
              <a:gd name="connsiteY4" fmla="*/ 11151 h 3813717"/>
              <a:gd name="connsiteX0" fmla="*/ 4293220 w 4293220"/>
              <a:gd name="connsiteY0" fmla="*/ 0 h 3813717"/>
              <a:gd name="connsiteX1" fmla="*/ 0 w 4293220"/>
              <a:gd name="connsiteY1" fmla="*/ 3178097 h 3813717"/>
              <a:gd name="connsiteX2" fmla="*/ 22303 w 4293220"/>
              <a:gd name="connsiteY2" fmla="*/ 3813717 h 3813717"/>
              <a:gd name="connsiteX3" fmla="*/ 735981 w 4293220"/>
              <a:gd name="connsiteY3" fmla="*/ 3813717 h 3813717"/>
              <a:gd name="connsiteX4" fmla="*/ 4282067 w 4293220"/>
              <a:gd name="connsiteY4" fmla="*/ 133815 h 3813717"/>
              <a:gd name="connsiteX0" fmla="*/ 4293220 w 4293220"/>
              <a:gd name="connsiteY0" fmla="*/ 0 h 3813717"/>
              <a:gd name="connsiteX1" fmla="*/ 0 w 4293220"/>
              <a:gd name="connsiteY1" fmla="*/ 3178097 h 3813717"/>
              <a:gd name="connsiteX2" fmla="*/ 22303 w 4293220"/>
              <a:gd name="connsiteY2" fmla="*/ 3813717 h 3813717"/>
              <a:gd name="connsiteX3" fmla="*/ 735981 w 4293220"/>
              <a:gd name="connsiteY3" fmla="*/ 3813717 h 3813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3220" h="3813717">
                <a:moveTo>
                  <a:pt x="4293220" y="0"/>
                </a:moveTo>
                <a:lnTo>
                  <a:pt x="0" y="3178097"/>
                </a:lnTo>
                <a:lnTo>
                  <a:pt x="22303" y="3813717"/>
                </a:lnTo>
                <a:lnTo>
                  <a:pt x="735981" y="3813717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/>
          <p:nvPr/>
        </p:nvSpPr>
        <p:spPr>
          <a:xfrm>
            <a:off x="4282068" y="3055434"/>
            <a:ext cx="4873083" cy="3824868"/>
          </a:xfrm>
          <a:custGeom>
            <a:avLst/>
            <a:gdLst>
              <a:gd name="connsiteX0" fmla="*/ 0 w 4873083"/>
              <a:gd name="connsiteY0" fmla="*/ 0 h 3824868"/>
              <a:gd name="connsiteX1" fmla="*/ 4047893 w 4873083"/>
              <a:gd name="connsiteY1" fmla="*/ 3802566 h 3824868"/>
              <a:gd name="connsiteX2" fmla="*/ 4873083 w 4873083"/>
              <a:gd name="connsiteY2" fmla="*/ 3824868 h 3824868"/>
              <a:gd name="connsiteX3" fmla="*/ 4873083 w 4873083"/>
              <a:gd name="connsiteY3" fmla="*/ 3233854 h 3824868"/>
              <a:gd name="connsiteX4" fmla="*/ 0 w 4873083"/>
              <a:gd name="connsiteY4" fmla="*/ 0 h 38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3083" h="3824868">
                <a:moveTo>
                  <a:pt x="0" y="0"/>
                </a:moveTo>
                <a:lnTo>
                  <a:pt x="4047893" y="3802566"/>
                </a:lnTo>
                <a:lnTo>
                  <a:pt x="4873083" y="3824868"/>
                </a:lnTo>
                <a:lnTo>
                  <a:pt x="4873083" y="323385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8" name="Forme libre 27"/>
          <p:cNvSpPr/>
          <p:nvPr/>
        </p:nvSpPr>
        <p:spPr>
          <a:xfrm>
            <a:off x="-22302" y="1750740"/>
            <a:ext cx="4306270" cy="1318219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556" h="1260088">
                <a:moveTo>
                  <a:pt x="11151" y="0"/>
                </a:moveTo>
                <a:lnTo>
                  <a:pt x="0" y="747132"/>
                </a:lnTo>
                <a:lnTo>
                  <a:pt x="4170556" y="1260088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9" name="Forme libre 28"/>
          <p:cNvSpPr/>
          <p:nvPr/>
        </p:nvSpPr>
        <p:spPr>
          <a:xfrm>
            <a:off x="4211960" y="1828800"/>
            <a:ext cx="4943191" cy="1240160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0" name="Forme libre 29"/>
          <p:cNvSpPr/>
          <p:nvPr/>
        </p:nvSpPr>
        <p:spPr>
          <a:xfrm>
            <a:off x="3275856" y="2943922"/>
            <a:ext cx="1672683" cy="3936380"/>
          </a:xfrm>
          <a:custGeom>
            <a:avLst/>
            <a:gdLst>
              <a:gd name="connsiteX0" fmla="*/ 970156 w 1672683"/>
              <a:gd name="connsiteY0" fmla="*/ 100361 h 3936380"/>
              <a:gd name="connsiteX1" fmla="*/ 0 w 1672683"/>
              <a:gd name="connsiteY1" fmla="*/ 3925229 h 3936380"/>
              <a:gd name="connsiteX2" fmla="*/ 1672683 w 1672683"/>
              <a:gd name="connsiteY2" fmla="*/ 3936380 h 3936380"/>
              <a:gd name="connsiteX3" fmla="*/ 925551 w 1672683"/>
              <a:gd name="connsiteY3" fmla="*/ 0 h 3936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683" h="3936380">
                <a:moveTo>
                  <a:pt x="970156" y="100361"/>
                </a:moveTo>
                <a:lnTo>
                  <a:pt x="0" y="3925229"/>
                </a:lnTo>
                <a:lnTo>
                  <a:pt x="1672683" y="3936380"/>
                </a:lnTo>
                <a:lnTo>
                  <a:pt x="925551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1" name="Forme libre 30"/>
          <p:cNvSpPr/>
          <p:nvPr/>
        </p:nvSpPr>
        <p:spPr>
          <a:xfrm>
            <a:off x="3724507" y="-22302"/>
            <a:ext cx="1003610" cy="3163270"/>
          </a:xfrm>
          <a:custGeom>
            <a:avLst/>
            <a:gdLst>
              <a:gd name="connsiteX0" fmla="*/ 0 w 1003610"/>
              <a:gd name="connsiteY0" fmla="*/ 0 h 2932770"/>
              <a:gd name="connsiteX1" fmla="*/ 512956 w 1003610"/>
              <a:gd name="connsiteY1" fmla="*/ 2932770 h 2932770"/>
              <a:gd name="connsiteX2" fmla="*/ 1003610 w 1003610"/>
              <a:gd name="connsiteY2" fmla="*/ 11151 h 2932770"/>
              <a:gd name="connsiteX3" fmla="*/ 0 w 1003610"/>
              <a:gd name="connsiteY3" fmla="*/ 0 h 293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610" h="2932770">
                <a:moveTo>
                  <a:pt x="0" y="0"/>
                </a:moveTo>
                <a:lnTo>
                  <a:pt x="512956" y="2932770"/>
                </a:lnTo>
                <a:lnTo>
                  <a:pt x="1003610" y="111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2" name="Forme libre 31"/>
          <p:cNvSpPr/>
          <p:nvPr/>
        </p:nvSpPr>
        <p:spPr>
          <a:xfrm flipV="1">
            <a:off x="-36512" y="3096364"/>
            <a:ext cx="4219805" cy="1340748"/>
          </a:xfrm>
          <a:custGeom>
            <a:avLst/>
            <a:gdLst>
              <a:gd name="connsiteX0" fmla="*/ 11151 w 4170556"/>
              <a:gd name="connsiteY0" fmla="*/ 0 h 1260088"/>
              <a:gd name="connsiteX1" fmla="*/ 0 w 4170556"/>
              <a:gd name="connsiteY1" fmla="*/ 747132 h 1260088"/>
              <a:gd name="connsiteX2" fmla="*/ 4170556 w 4170556"/>
              <a:gd name="connsiteY2" fmla="*/ 1260088 h 1260088"/>
              <a:gd name="connsiteX3" fmla="*/ 11151 w 4170556"/>
              <a:gd name="connsiteY3" fmla="*/ 0 h 1260088"/>
              <a:gd name="connsiteX0" fmla="*/ 11151 w 4192715"/>
              <a:gd name="connsiteY0" fmla="*/ 0 h 1303451"/>
              <a:gd name="connsiteX1" fmla="*/ 0 w 4192715"/>
              <a:gd name="connsiteY1" fmla="*/ 747132 h 1303451"/>
              <a:gd name="connsiteX2" fmla="*/ 4192715 w 4192715"/>
              <a:gd name="connsiteY2" fmla="*/ 1303451 h 1303451"/>
              <a:gd name="connsiteX3" fmla="*/ 11151 w 4192715"/>
              <a:gd name="connsiteY3" fmla="*/ 0 h 130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2715" h="1303451">
                <a:moveTo>
                  <a:pt x="11151" y="0"/>
                </a:moveTo>
                <a:lnTo>
                  <a:pt x="0" y="747132"/>
                </a:lnTo>
                <a:lnTo>
                  <a:pt x="4192715" y="1303451"/>
                </a:lnTo>
                <a:lnTo>
                  <a:pt x="11151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3" name="Forme libre 32"/>
          <p:cNvSpPr/>
          <p:nvPr/>
        </p:nvSpPr>
        <p:spPr>
          <a:xfrm flipV="1">
            <a:off x="4211961" y="3068960"/>
            <a:ext cx="4968552" cy="1467604"/>
          </a:xfrm>
          <a:custGeom>
            <a:avLst/>
            <a:gdLst>
              <a:gd name="connsiteX0" fmla="*/ 0 w 4817327"/>
              <a:gd name="connsiteY0" fmla="*/ 1204332 h 1204332"/>
              <a:gd name="connsiteX1" fmla="*/ 4817327 w 4817327"/>
              <a:gd name="connsiteY1" fmla="*/ 0 h 1204332"/>
              <a:gd name="connsiteX2" fmla="*/ 4817327 w 4817327"/>
              <a:gd name="connsiteY2" fmla="*/ 568712 h 1204332"/>
              <a:gd name="connsiteX3" fmla="*/ 0 w 4817327"/>
              <a:gd name="connsiteY3" fmla="*/ 1204332 h 120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7327" h="1204332">
                <a:moveTo>
                  <a:pt x="0" y="1204332"/>
                </a:moveTo>
                <a:lnTo>
                  <a:pt x="4817327" y="0"/>
                </a:lnTo>
                <a:lnTo>
                  <a:pt x="4817327" y="568712"/>
                </a:lnTo>
                <a:lnTo>
                  <a:pt x="0" y="120433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Étoile à 5 branches 6"/>
          <p:cNvSpPr/>
          <p:nvPr/>
        </p:nvSpPr>
        <p:spPr>
          <a:xfrm rot="20493013">
            <a:off x="2593708" y="1277905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Étoile à 5 branches 10"/>
          <p:cNvSpPr/>
          <p:nvPr/>
        </p:nvSpPr>
        <p:spPr>
          <a:xfrm rot="1157701">
            <a:off x="5546036" y="884340"/>
            <a:ext cx="349132" cy="296417"/>
          </a:xfrm>
          <a:prstGeom prst="star5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620688"/>
            <a:ext cx="9144000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9087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prstClr val="white"/>
                </a:solidFill>
                <a:latin typeface="Franklin Gothic Demi" panose="020B0703020102020204" pitchFamily="34" charset="0"/>
              </a:rPr>
              <a:t>L’APPRENTISSAGE </a:t>
            </a:r>
            <a:r>
              <a:rPr lang="fr-FR" dirty="0" smtClean="0">
                <a:solidFill>
                  <a:prstClr val="white"/>
                </a:solidFill>
                <a:latin typeface="Franklin Gothic Demi" panose="020B0703020102020204" pitchFamily="34" charset="0"/>
              </a:rPr>
              <a:t>EST FAIT POUR VOUS ! </a:t>
            </a:r>
            <a:endParaRPr lang="fr-FR" dirty="0">
              <a:solidFill>
                <a:prstClr val="whit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20" name="Étoile à 5 branches 19"/>
          <p:cNvSpPr/>
          <p:nvPr/>
        </p:nvSpPr>
        <p:spPr>
          <a:xfrm rot="20493013">
            <a:off x="1297564" y="1172372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1" name="Étoile à 5 branches 20"/>
          <p:cNvSpPr/>
          <p:nvPr/>
        </p:nvSpPr>
        <p:spPr>
          <a:xfrm rot="417349">
            <a:off x="1708345" y="784753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2" name="Étoile à 5 branches 21"/>
          <p:cNvSpPr/>
          <p:nvPr/>
        </p:nvSpPr>
        <p:spPr>
          <a:xfrm rot="417349">
            <a:off x="1845934" y="1351005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Étoile à 5 branches 15"/>
          <p:cNvSpPr/>
          <p:nvPr/>
        </p:nvSpPr>
        <p:spPr>
          <a:xfrm rot="20493013">
            <a:off x="6857730" y="812332"/>
            <a:ext cx="349132" cy="296417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8" name="Étoile à 5 branches 17"/>
          <p:cNvSpPr/>
          <p:nvPr/>
        </p:nvSpPr>
        <p:spPr>
          <a:xfrm rot="417349">
            <a:off x="7406099" y="1134982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9" name="Étoile à 5 branches 18"/>
          <p:cNvSpPr/>
          <p:nvPr/>
        </p:nvSpPr>
        <p:spPr>
          <a:xfrm rot="417349">
            <a:off x="6974051" y="1278997"/>
            <a:ext cx="180000" cy="1800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51520" y="2998693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Vous êtes à la fois dans un centre de formation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et dans une entreprise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49842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3131840" y="3183359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Vous percevez un salaire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tout en étant  </a:t>
            </a:r>
            <a:r>
              <a:rPr lang="fr-FR" sz="1200" b="1" dirty="0" err="1" smtClean="0">
                <a:solidFill>
                  <a:schemeClr val="bg1"/>
                </a:solidFill>
              </a:rPr>
              <a:t>formé.e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84168" y="2276872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6084168" y="2852936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Vous  êtes </a:t>
            </a:r>
            <a:r>
              <a:rPr lang="fr-FR" sz="1200" b="1" dirty="0" err="1" smtClean="0">
                <a:solidFill>
                  <a:schemeClr val="bg1"/>
                </a:solidFill>
              </a:rPr>
              <a:t>accompagné.e</a:t>
            </a:r>
            <a:r>
              <a:rPr lang="fr-FR" sz="12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par un maître d’apprentissage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dans l’entreprise et par un tuteur dans le centre de formation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51520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251520" y="4653136"/>
            <a:ext cx="2304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Vous  optimisez vos chances de trouver un emploi </a:t>
            </a:r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fr-FR" sz="1200" b="1" dirty="0" smtClean="0">
                <a:solidFill>
                  <a:schemeClr val="bg1"/>
                </a:solidFill>
              </a:rPr>
              <a:t>70% des apprentis trouvent un contrat dans les 6 mois après l’obtention du diplôme !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49842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6084168" y="4293096"/>
            <a:ext cx="230425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à coins arrondis 22">
            <a:hlinkClick r:id="rId2" action="ppaction://hlinksldjump"/>
          </p:cNvPr>
          <p:cNvSpPr/>
          <p:nvPr/>
        </p:nvSpPr>
        <p:spPr>
          <a:xfrm>
            <a:off x="3347864" y="5949280"/>
            <a:ext cx="1944216" cy="504056"/>
          </a:xfrm>
          <a:prstGeom prst="roundRect">
            <a:avLst>
              <a:gd name="adj" fmla="val 50000"/>
            </a:avLst>
          </a:prstGeom>
          <a:solidFill>
            <a:srgbClr val="DCD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Ca m’intéresse,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 je veux en savoir +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131840" y="5014917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Vous obtenez un diplôme,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sans passer tout votre temps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à l’école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084168" y="4830251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Votre formation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est prise en charge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et il existe des aides pour les apprentis.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43" name="Bouton d'action : Personnalisé 42">
            <a:hlinkClick r:id="" action="ppaction://hlinkshowjump?jump=endshow" highlightClick="1"/>
          </p:cNvPr>
          <p:cNvSpPr/>
          <p:nvPr/>
        </p:nvSpPr>
        <p:spPr>
          <a:xfrm>
            <a:off x="8388424" y="188640"/>
            <a:ext cx="288032" cy="288032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/>
          <p:cNvCxnSpPr/>
          <p:nvPr/>
        </p:nvCxnSpPr>
        <p:spPr>
          <a:xfrm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flipV="1">
            <a:off x="8388424" y="188640"/>
            <a:ext cx="288032" cy="2880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554" b="89809" l="4167" r="898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61642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399" b="100000" l="0" r="98585">
                        <a14:foregroundMark x1="24057" y1="48252" x2="24057" y2="48252"/>
                        <a14:foregroundMark x1="25000" y1="41958" x2="25000" y2="41958"/>
                        <a14:foregroundMark x1="24057" y1="39161" x2="24057" y2="37063"/>
                        <a14:foregroundMark x1="23585" y1="32867" x2="23585" y2="32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20888"/>
            <a:ext cx="576064" cy="388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39" b="95935" l="9434" r="943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20888"/>
            <a:ext cx="46541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2778" b="98148" l="4969" r="900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365104"/>
            <a:ext cx="792088" cy="53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826" l="9396" r="9396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24992"/>
            <a:ext cx="432048" cy="40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432" l="0" r="100000">
                        <a14:foregroundMark x1="56452" y1="13636" x2="56452" y2="1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365104"/>
            <a:ext cx="511002" cy="483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à coins arrondis 5"/>
          <p:cNvSpPr/>
          <p:nvPr/>
        </p:nvSpPr>
        <p:spPr>
          <a:xfrm>
            <a:off x="1835696" y="5949280"/>
            <a:ext cx="1296144" cy="50400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Bouton d'action : Personnalisé 50">
            <a:hlinkClick r:id="" action="ppaction://hlinkshowjump?jump=endshow" highlightClick="1"/>
          </p:cNvPr>
          <p:cNvSpPr/>
          <p:nvPr/>
        </p:nvSpPr>
        <p:spPr>
          <a:xfrm>
            <a:off x="1943708" y="6021260"/>
            <a:ext cx="1080120" cy="36004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QUITTER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488562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594</Words>
  <Application>Microsoft Office PowerPoint</Application>
  <PresentationFormat>Affichage à l'écran (4:3)</PresentationFormat>
  <Paragraphs>135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Pôle Emploi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MONET Anne-Camille (DRA NORD PAS DE CALAIS)</dc:creator>
  <cp:lastModifiedBy>MONET Anne-Camille (DRA NORD PAS DE CALAIS)</cp:lastModifiedBy>
  <cp:revision>18</cp:revision>
  <dcterms:created xsi:type="dcterms:W3CDTF">2020-03-26T07:39:16Z</dcterms:created>
  <dcterms:modified xsi:type="dcterms:W3CDTF">2020-03-26T10:47:15Z</dcterms:modified>
</cp:coreProperties>
</file>